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6" r:id="rId2"/>
    <p:sldMasterId id="2147483693" r:id="rId3"/>
    <p:sldMasterId id="2147483696" r:id="rId4"/>
    <p:sldMasterId id="2147483707" r:id="rId5"/>
    <p:sldMasterId id="2147483709" r:id="rId6"/>
    <p:sldMasterId id="2147483952" r:id="rId7"/>
    <p:sldMasterId id="2147483964" r:id="rId8"/>
    <p:sldMasterId id="2147484330" r:id="rId9"/>
    <p:sldMasterId id="2147484342" r:id="rId10"/>
  </p:sldMasterIdLst>
  <p:notesMasterIdLst>
    <p:notesMasterId r:id="rId83"/>
  </p:notesMasterIdLst>
  <p:sldIdLst>
    <p:sldId id="257" r:id="rId11"/>
    <p:sldId id="259" r:id="rId12"/>
    <p:sldId id="258" r:id="rId13"/>
    <p:sldId id="329" r:id="rId14"/>
    <p:sldId id="314" r:id="rId15"/>
    <p:sldId id="315" r:id="rId16"/>
    <p:sldId id="256" r:id="rId17"/>
    <p:sldId id="312" r:id="rId18"/>
    <p:sldId id="260" r:id="rId19"/>
    <p:sldId id="261" r:id="rId20"/>
    <p:sldId id="308" r:id="rId21"/>
    <p:sldId id="309" r:id="rId22"/>
    <p:sldId id="307" r:id="rId23"/>
    <p:sldId id="313" r:id="rId24"/>
    <p:sldId id="262" r:id="rId25"/>
    <p:sldId id="265" r:id="rId26"/>
    <p:sldId id="330" r:id="rId27"/>
    <p:sldId id="339" r:id="rId28"/>
    <p:sldId id="331" r:id="rId29"/>
    <p:sldId id="332" r:id="rId30"/>
    <p:sldId id="336" r:id="rId31"/>
    <p:sldId id="335" r:id="rId32"/>
    <p:sldId id="333" r:id="rId33"/>
    <p:sldId id="263" r:id="rId34"/>
    <p:sldId id="266" r:id="rId35"/>
    <p:sldId id="267" r:id="rId36"/>
    <p:sldId id="296" r:id="rId37"/>
    <p:sldId id="297" r:id="rId38"/>
    <p:sldId id="299" r:id="rId39"/>
    <p:sldId id="268" r:id="rId40"/>
    <p:sldId id="328" r:id="rId41"/>
    <p:sldId id="269" r:id="rId42"/>
    <p:sldId id="310" r:id="rId43"/>
    <p:sldId id="306" r:id="rId44"/>
    <p:sldId id="311" r:id="rId45"/>
    <p:sldId id="289" r:id="rId46"/>
    <p:sldId id="326" r:id="rId47"/>
    <p:sldId id="343" r:id="rId48"/>
    <p:sldId id="290" r:id="rId49"/>
    <p:sldId id="291" r:id="rId50"/>
    <p:sldId id="292" r:id="rId51"/>
    <p:sldId id="317" r:id="rId52"/>
    <p:sldId id="318" r:id="rId53"/>
    <p:sldId id="319" r:id="rId54"/>
    <p:sldId id="320" r:id="rId55"/>
    <p:sldId id="325" r:id="rId56"/>
    <p:sldId id="322" r:id="rId57"/>
    <p:sldId id="323" r:id="rId58"/>
    <p:sldId id="324" r:id="rId59"/>
    <p:sldId id="321" r:id="rId60"/>
    <p:sldId id="271" r:id="rId61"/>
    <p:sldId id="274" r:id="rId62"/>
    <p:sldId id="275" r:id="rId63"/>
    <p:sldId id="277" r:id="rId64"/>
    <p:sldId id="293" r:id="rId65"/>
    <p:sldId id="294" r:id="rId66"/>
    <p:sldId id="337" r:id="rId67"/>
    <p:sldId id="276" r:id="rId68"/>
    <p:sldId id="304" r:id="rId69"/>
    <p:sldId id="316" r:id="rId70"/>
    <p:sldId id="279" r:id="rId71"/>
    <p:sldId id="280" r:id="rId72"/>
    <p:sldId id="281" r:id="rId73"/>
    <p:sldId id="282" r:id="rId74"/>
    <p:sldId id="283" r:id="rId75"/>
    <p:sldId id="301" r:id="rId76"/>
    <p:sldId id="284" r:id="rId77"/>
    <p:sldId id="287" r:id="rId78"/>
    <p:sldId id="340" r:id="rId79"/>
    <p:sldId id="341" r:id="rId80"/>
    <p:sldId id="342" r:id="rId81"/>
    <p:sldId id="288" r:id="rId8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00"/>
    <a:srgbClr val="FF3300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0497" autoAdjust="0"/>
  </p:normalViewPr>
  <p:slideViewPr>
    <p:cSldViewPr>
      <p:cViewPr varScale="1">
        <p:scale>
          <a:sx n="98" d="100"/>
          <a:sy n="98" d="100"/>
        </p:scale>
        <p:origin x="189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84" Type="http://schemas.openxmlformats.org/officeDocument/2006/relationships/presProps" Target="presProps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notesMaster" Target="notesMasters/notesMaster1.xml"/><Relationship Id="rId88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24" Type="http://schemas.openxmlformats.org/officeDocument/2006/relationships/slide" Target="slides/slide14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66" Type="http://schemas.openxmlformats.org/officeDocument/2006/relationships/slide" Target="slides/slide56.xml"/><Relationship Id="rId87" Type="http://schemas.openxmlformats.org/officeDocument/2006/relationships/tableStyles" Target="tableStyles.xml"/><Relationship Id="rId61" Type="http://schemas.openxmlformats.org/officeDocument/2006/relationships/slide" Target="slides/slide51.xml"/><Relationship Id="rId82" Type="http://schemas.openxmlformats.org/officeDocument/2006/relationships/slide" Target="slides/slide7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етр Курлаев" userId="bcf2d23676aa9b12" providerId="LiveId" clId="{E05CCF98-62D7-43A4-9B59-35D5397F21C5}"/>
    <pc:docChg chg="modSld">
      <pc:chgData name="Петр Курлаев" userId="bcf2d23676aa9b12" providerId="LiveId" clId="{E05CCF98-62D7-43A4-9B59-35D5397F21C5}" dt="2021-10-27T07:48:26.842" v="28" actId="1076"/>
      <pc:docMkLst>
        <pc:docMk/>
      </pc:docMkLst>
      <pc:sldChg chg="modSp mod">
        <pc:chgData name="Петр Курлаев" userId="bcf2d23676aa9b12" providerId="LiveId" clId="{E05CCF98-62D7-43A4-9B59-35D5397F21C5}" dt="2021-10-27T07:46:39.876" v="18" actId="122"/>
        <pc:sldMkLst>
          <pc:docMk/>
          <pc:sldMk cId="0" sldId="281"/>
        </pc:sldMkLst>
        <pc:spChg chg="mod">
          <ac:chgData name="Петр Курлаев" userId="bcf2d23676aa9b12" providerId="LiveId" clId="{E05CCF98-62D7-43A4-9B59-35D5397F21C5}" dt="2021-10-27T07:46:39.876" v="18" actId="122"/>
          <ac:spMkLst>
            <pc:docMk/>
            <pc:sldMk cId="0" sldId="281"/>
            <ac:spMk id="177155" creationId="{00000000-0000-0000-0000-000000000000}"/>
          </ac:spMkLst>
        </pc:spChg>
      </pc:sldChg>
      <pc:sldChg chg="modSp mod">
        <pc:chgData name="Петр Курлаев" userId="bcf2d23676aa9b12" providerId="LiveId" clId="{E05CCF98-62D7-43A4-9B59-35D5397F21C5}" dt="2021-10-27T07:43:10.777" v="14" actId="20577"/>
        <pc:sldMkLst>
          <pc:docMk/>
          <pc:sldMk cId="0" sldId="321"/>
        </pc:sldMkLst>
        <pc:spChg chg="mod">
          <ac:chgData name="Петр Курлаев" userId="bcf2d23676aa9b12" providerId="LiveId" clId="{E05CCF98-62D7-43A4-9B59-35D5397F21C5}" dt="2021-10-27T07:43:10.777" v="14" actId="20577"/>
          <ac:spMkLst>
            <pc:docMk/>
            <pc:sldMk cId="0" sldId="321"/>
            <ac:spMk id="162818" creationId="{00000000-0000-0000-0000-000000000000}"/>
          </ac:spMkLst>
        </pc:spChg>
      </pc:sldChg>
      <pc:sldChg chg="modSp mod">
        <pc:chgData name="Петр Курлаев" userId="bcf2d23676aa9b12" providerId="LiveId" clId="{E05CCF98-62D7-43A4-9B59-35D5397F21C5}" dt="2021-10-27T07:48:26.842" v="28" actId="1076"/>
        <pc:sldMkLst>
          <pc:docMk/>
          <pc:sldMk cId="0" sldId="342"/>
        </pc:sldMkLst>
        <pc:spChg chg="mod">
          <ac:chgData name="Петр Курлаев" userId="bcf2d23676aa9b12" providerId="LiveId" clId="{E05CCF98-62D7-43A4-9B59-35D5397F21C5}" dt="2021-10-27T07:47:31.079" v="22" actId="14100"/>
          <ac:spMkLst>
            <pc:docMk/>
            <pc:sldMk cId="0" sldId="342"/>
            <ac:spMk id="2" creationId="{00000000-0000-0000-0000-000000000000}"/>
          </ac:spMkLst>
        </pc:spChg>
        <pc:spChg chg="mod">
          <ac:chgData name="Петр Курлаев" userId="bcf2d23676aa9b12" providerId="LiveId" clId="{E05CCF98-62D7-43A4-9B59-35D5397F21C5}" dt="2021-10-27T07:47:58.852" v="24" actId="255"/>
          <ac:spMkLst>
            <pc:docMk/>
            <pc:sldMk cId="0" sldId="342"/>
            <ac:spMk id="183299" creationId="{00000000-0000-0000-0000-000000000000}"/>
          </ac:spMkLst>
        </pc:spChg>
        <pc:spChg chg="mod">
          <ac:chgData name="Петр Курлаев" userId="bcf2d23676aa9b12" providerId="LiveId" clId="{E05CCF98-62D7-43A4-9B59-35D5397F21C5}" dt="2021-10-27T07:48:26.842" v="28" actId="1076"/>
          <ac:spMkLst>
            <pc:docMk/>
            <pc:sldMk cId="0" sldId="342"/>
            <ac:spMk id="183301" creationId="{00000000-0000-0000-0000-000000000000}"/>
          </ac:spMkLst>
        </pc:spChg>
        <pc:spChg chg="mod">
          <ac:chgData name="Петр Курлаев" userId="bcf2d23676aa9b12" providerId="LiveId" clId="{E05CCF98-62D7-43A4-9B59-35D5397F21C5}" dt="2021-10-27T07:48:13.919" v="27" actId="1076"/>
          <ac:spMkLst>
            <pc:docMk/>
            <pc:sldMk cId="0" sldId="342"/>
            <ac:spMk id="183302" creationId="{00000000-0000-0000-0000-000000000000}"/>
          </ac:spMkLst>
        </pc:spChg>
        <pc:spChg chg="mod">
          <ac:chgData name="Петр Курлаев" userId="bcf2d23676aa9b12" providerId="LiveId" clId="{E05CCF98-62D7-43A4-9B59-35D5397F21C5}" dt="2021-10-27T07:48:10.745" v="26" actId="1076"/>
          <ac:spMkLst>
            <pc:docMk/>
            <pc:sldMk cId="0" sldId="342"/>
            <ac:spMk id="18330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898D1C2-125C-45CD-921E-2AD84C774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94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07CFE2-81F2-47D4-B70B-A3D6A6C97B7D}" type="slidenum">
              <a:rPr lang="ru-RU" smtClean="0">
                <a:cs typeface="Arial" charset="0"/>
              </a:rPr>
              <a:pPr/>
              <a:t>1</a:t>
            </a:fld>
            <a:endParaRPr lang="ru-RU">
              <a:cs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82FA5-DDF1-4D20-85C9-35F9B2902951}" type="slidenum">
              <a:rPr lang="ru-RU" smtClean="0">
                <a:cs typeface="Arial" charset="0"/>
              </a:rPr>
              <a:pPr/>
              <a:t>29</a:t>
            </a:fld>
            <a:endParaRPr lang="ru-RU">
              <a:cs typeface="Arial" charset="0"/>
            </a:endParaRPr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45411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1DBE6-EA88-46EE-92B2-37080268BE7C}" type="slidenum">
              <a:rPr lang="ru-RU" smtClean="0">
                <a:cs typeface="Arial" charset="0"/>
              </a:rPr>
              <a:pPr/>
              <a:t>33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745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47459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B8D58-0CCE-4C07-8338-297AAC4C686A}" type="slidenum">
              <a:rPr lang="ru-RU" smtClean="0">
                <a:cs typeface="Arial" charset="0"/>
              </a:rPr>
              <a:pPr/>
              <a:t>34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D1C2-125C-45CD-921E-2AD84C77413A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D1C2-125C-45CD-921E-2AD84C77413A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8D1C2-125C-45CD-921E-2AD84C77413A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40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2863E-4919-40B5-A5D4-1934B8E80D2C}" type="slidenum">
              <a:rPr lang="ru-RU" smtClean="0">
                <a:cs typeface="Arial" charset="0"/>
              </a:rPr>
              <a:pPr/>
              <a:t>54</a:t>
            </a:fld>
            <a:endParaRPr lang="ru-RU">
              <a:cs typeface="Arial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62863E-4919-40B5-A5D4-1934B8E80D2C}" type="slidenum">
              <a:rPr lang="ru-RU" smtClean="0">
                <a:cs typeface="Arial" charset="0"/>
              </a:rPr>
              <a:pPr/>
              <a:t>57</a:t>
            </a:fld>
            <a:endParaRPr lang="ru-RU">
              <a:cs typeface="Arial" charset="0"/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17920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4BE84-6E27-47E9-A243-812959343A3D}" type="slidenum">
              <a:rPr lang="ru-RU" smtClean="0">
                <a:cs typeface="Arial" charset="0"/>
              </a:rPr>
              <a:pPr/>
              <a:t>64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36946-A1D1-4D98-B356-1EF16AF3E221}" type="slidenum">
              <a:rPr lang="ru-RU" smtClean="0">
                <a:cs typeface="Arial" charset="0"/>
              </a:rPr>
              <a:pPr/>
              <a:t>66</a:t>
            </a:fld>
            <a:endParaRPr lang="ru-RU">
              <a:cs typeface="Arial" charset="0"/>
            </a:endParaRPr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D1C2-125C-45CD-921E-2AD84C77413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8D1C2-125C-45CD-921E-2AD84C77413A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47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D1C2-125C-45CD-921E-2AD84C77413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D1C2-125C-45CD-921E-2AD84C77413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D1C2-125C-45CD-921E-2AD84C77413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98D1C2-125C-45CD-921E-2AD84C77413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414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2F0AF5-CC85-470E-AC92-79885D28FAD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E4C0A-7A8A-4B29-8A0C-8BCB97437B1E}" type="slidenum">
              <a:rPr lang="ru-RU" smtClean="0">
                <a:cs typeface="Arial" charset="0"/>
              </a:rPr>
              <a:pPr/>
              <a:t>27</a:t>
            </a:fld>
            <a:endParaRPr lang="ru-RU">
              <a:cs typeface="Arial" charset="0"/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4DAE16-90D4-4F5A-86FA-72D8A2533D19}" type="slidenum">
              <a:rPr lang="ru-RU" smtClean="0">
                <a:cs typeface="Arial" charset="0"/>
              </a:rPr>
              <a:pPr/>
              <a:t>28</a:t>
            </a:fld>
            <a:endParaRPr lang="ru-RU">
              <a:cs typeface="Arial" charset="0"/>
            </a:endParaRPr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122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2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1ACE-5197-4EF6-B38C-F40EB8146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07A40-A71C-4B96-880D-59FC33470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A5E81-DB8D-4D10-ADDE-83E4D35F67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318E5-C9D4-4D8E-B4D6-38CD10C18A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05082-B96A-4E90-98F1-89A500422B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FA659-73B2-4294-917B-9E3B03AF3E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20B3F-FE3D-4BAD-B26C-A303B576E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EC8C2C-D4E1-4474-A112-FA09F57488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EA1ED-5E3E-429A-81AF-56520E6673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A64-E81A-4FEF-B6FF-082587488E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36C12-F997-44D1-86B6-31AB52E6DE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F8AF7-C20F-41DE-860C-6410B3C60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71B92-7A0B-4A33-BEE7-A2ABB53E8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BCCC1-53D7-4FD5-A789-7FB6668068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F8542-D33C-4518-ACA8-AE07D714D9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3BFDF-6403-4370-BA28-DFC9BD799B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 b="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63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63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8963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4AA05082-B96A-4E90-98F1-89A500422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FA659-73B2-4294-917B-9E3B03AF3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20B3F-FE3D-4BAD-B26C-A303B576E3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1900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C8C2C-D4E1-4474-A112-FA09F5748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EA1ED-5E3E-429A-81AF-56520E667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DA64-E81A-4FEF-B6FF-082587488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36C12-F997-44D1-86B6-31AB52E6D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8AF7-C20F-41DE-860C-6410B3C60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124C1-FF94-4B11-8B9B-7AA7A9643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BCCC1-53D7-4FD5-A789-7FB666806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8542-D33C-4518-ACA8-AE07D714D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3BFDF-6403-4370-BA28-DFC9BD799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1900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DC4A-D215-4E86-BDD9-03C976043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 b="0">
                <a:latin typeface="Times New Roman" pitchFamily="18" charset="0"/>
                <a:cs typeface="+mn-cs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962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626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07E24-4CC8-4131-B3B5-68C4C2479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C91F8-80AD-42C6-A254-4FE294DC4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C3322-5DAE-4D18-94FF-8891F1401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0913" y="1981200"/>
            <a:ext cx="3752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ECE4-5266-4C71-950E-3E5F50B82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F3499-D7BB-446D-B1D3-FF64075AD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DAF8-1031-4707-AE4F-820F459D9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4400A-46D5-4144-8524-316FBBB7C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D5B80-3A33-456A-AF8A-89E1EECE3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95F69-2AAC-415F-9529-D47F9156D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E74C-0265-48EA-9FEC-4FB0DD232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98E19-8540-46C0-ADDE-FAD7B40E3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F77B-155D-4B6F-ABF4-3F0E55DCF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497D5-D603-4E89-BCE2-8FB05BC61AC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2328C-CD68-4E25-8F72-7ED77AD8EE0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BF69-76ED-45E7-9A92-9E27AE0DE5C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A0DFA-6B62-4F5D-AB62-DCE01A82272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C2B05-4D0A-4062-AD32-BF8C6169CAA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0824C-4554-4298-B52D-C54FABE2C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9C27D-2EB2-4DA6-8D95-75BF93F44A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3442-FDC0-498A-997D-948D2884A5F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C2E6-F7F1-4D9C-9584-0168EF2A92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171A4-B4FD-4A1F-8A3E-AB063518285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18F88-997D-4562-AD29-68F615B1836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4E111-FDCE-4885-AE42-36F5C86FD62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6000000">
              <a:off x="348" y="1644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628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2824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42FF9-48CA-43DC-8954-CD0A77536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14BBA-70A0-43C6-BE83-48AF2B760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90B9F-F064-42B0-9EAB-2815C0693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31D06-0734-4700-A237-ED63A84AB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1C78B-208D-41F0-AA0E-4AA5D16D8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FA68C-1815-4FC3-B2E5-1D3267780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15169-3EDC-4E34-9DB0-A1BE0F3D1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92CF1-C434-4B99-AA68-78AB8D817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D7621-34D5-4812-B481-C17332CFE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86CFE-1774-4283-AF83-59F053242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37001-381B-4B6E-AD21-F77AF53C5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99313" y="247650"/>
            <a:ext cx="1943100" cy="55435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247650"/>
            <a:ext cx="5676900" cy="55435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7FEDD-B2E7-4CDE-9003-9208F12DF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551D3-56AA-488A-BECB-A98FD1442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F274C-B9FD-4A8A-BF11-11A73706B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58BBD-EC6C-4EDE-B0ED-82B0B8D0D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68F2-96D5-40F2-BD2A-ABE061F7C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52AAD-18D1-4626-8D70-F2B2749F5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96D25-B96F-4303-BFD5-A776C599B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D351B-3B8F-40BB-87B6-9DB1217D1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4ECB4-CF4A-4F24-9D19-29CECA943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0D17-3C0F-4095-97C6-4616808D0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293DE-F9B8-42F9-BCE7-DE366BD64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9239-1721-43A4-95E1-CF0A110AB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41D76-85E3-42A4-B08C-BB365BA99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38400" y="16002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438400" y="3924300"/>
            <a:ext cx="3124200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2424-C177-4F8E-A11A-3F5FEF999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FEB63-59B4-4CCE-A9B6-381530BC3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54207-1E8A-4D91-9716-E397337E9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B49F8-7134-471E-BBE2-431903B74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BF1F0-F2DD-4865-AA58-FA70BA01B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839F-A263-4EF1-9F2C-81074A3BF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7A268-FBDB-4B18-BD64-CCA82998F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C9CCF-09A2-4F9B-98E2-95402472D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6FD612-06EB-43E5-AF5F-F9FF41E60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82108-FE44-461F-8148-D8ABCE18D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2FDB8A-4255-4006-B849-83D034CBC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22C70-A2B3-4160-90B0-BD0B76A08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6154-23A9-4FA0-863F-D578CAE08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DF3EA-2981-409D-9F9D-48FF05DA7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F6C3A4-0030-4875-8A45-769C8B9E1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6D5B-8834-4C2A-939A-7F3FF1FF4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459CE3-B8E9-4E73-AC58-651761A48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FC1C7-B45E-4D19-A230-01155DEC3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B6716-7547-4254-9BB4-72D40C00B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1287F-D0B7-429D-9E42-C0311624F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8D7464-4FE1-457B-8A31-4305DD961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9483-0599-44FC-B2FF-274160748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99BD0-344F-48AD-BAAA-EFAF837CF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153DD-4970-4EBE-AE62-22E3C8F88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468F-5CFF-4C7E-81EA-F8D11B1D6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B2E34-E21D-4E60-BA8A-FEEE567EE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9B8DA-413C-4319-8F91-18F342939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8B752-F1CD-4709-8A65-30C09BDEA3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677839-A00A-4D05-B037-9DE265267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BCEB9-9A1F-4A70-B2DD-7686375478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05B3E-9E33-4BF3-9F7B-B4E24E2F42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30F7F-6E23-4137-8F77-2B11460048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255590-85EE-42A8-8057-9C0EDA5191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48A62-4378-430A-AF83-A8B4C195AC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70270-92C0-4C00-AF09-99DA0504ED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018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129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01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29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018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18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501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129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019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01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9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020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20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D181F4F-0A51-4894-84AB-8ACBC1B81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8" r:id="rId1"/>
    <p:sldLayoutId id="2147484238" r:id="rId2"/>
    <p:sldLayoutId id="2147484237" r:id="rId3"/>
    <p:sldLayoutId id="2147484236" r:id="rId4"/>
    <p:sldLayoutId id="2147484235" r:id="rId5"/>
    <p:sldLayoutId id="2147484234" r:id="rId6"/>
    <p:sldLayoutId id="2147484233" r:id="rId7"/>
    <p:sldLayoutId id="2147484232" r:id="rId8"/>
    <p:sldLayoutId id="2147484231" r:id="rId9"/>
    <p:sldLayoutId id="2147484230" r:id="rId10"/>
    <p:sldLayoutId id="21474842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D181F4F-0A51-4894-84AB-8ACBC1B813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  <p:sldLayoutId id="214748435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3320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530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30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grpSp>
          <p:nvGrpSpPr>
            <p:cNvPr id="13321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530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30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331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46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53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201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36BABC6A-30DD-472D-836E-4C8ECB119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249" r:id="rId2"/>
    <p:sldLayoutId id="2147484248" r:id="rId3"/>
    <p:sldLayoutId id="2147484247" r:id="rId4"/>
    <p:sldLayoutId id="2147484246" r:id="rId5"/>
    <p:sldLayoutId id="2147484245" r:id="rId6"/>
    <p:sldLayoutId id="2147484244" r:id="rId7"/>
    <p:sldLayoutId id="2147484243" r:id="rId8"/>
    <p:sldLayoutId id="2147484242" r:id="rId9"/>
    <p:sldLayoutId id="2147484241" r:id="rId10"/>
    <p:sldLayoutId id="2147484240" r:id="rId11"/>
    <p:sldLayoutId id="214748423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>
              <a:latin typeface="Times New Roman" pitchFamily="18" charset="0"/>
              <a:cs typeface="+mn-cs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 b="0">
              <a:latin typeface="Times New Roman" pitchFamily="18" charset="0"/>
              <a:cs typeface="+mn-cs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0913" y="1981200"/>
            <a:ext cx="765968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cs typeface="+mn-cs"/>
              </a:defRPr>
            </a:lvl1pPr>
          </a:lstStyle>
          <a:p>
            <a:pPr>
              <a:defRPr/>
            </a:pPr>
            <a:fld id="{208D0C2F-206C-470D-AC17-3A3AAEC2B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524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95242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259" r:id="rId2"/>
    <p:sldLayoutId id="2147484258" r:id="rId3"/>
    <p:sldLayoutId id="2147484257" r:id="rId4"/>
    <p:sldLayoutId id="2147484256" r:id="rId5"/>
    <p:sldLayoutId id="2147484255" r:id="rId6"/>
    <p:sldLayoutId id="2147484254" r:id="rId7"/>
    <p:sldLayoutId id="2147484253" r:id="rId8"/>
    <p:sldLayoutId id="2147484252" r:id="rId9"/>
    <p:sldLayoutId id="2147484251" r:id="rId10"/>
    <p:sldLayoutId id="21474842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cs typeface="+mn-cs"/>
              </a:defRPr>
            </a:lvl1pPr>
          </a:lstStyle>
          <a:p>
            <a:pPr>
              <a:defRPr/>
            </a:pPr>
            <a:fld id="{E4718E87-5DA4-46F6-9A72-D2511F5DD20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3892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138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8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8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8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8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9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9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4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9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9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4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9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9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4" cy="74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9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4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9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9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39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0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4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0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0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0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0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4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0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0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0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0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0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4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1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1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1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1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4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1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141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4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269" r:id="rId2"/>
    <p:sldLayoutId id="2147484268" r:id="rId3"/>
    <p:sldLayoutId id="2147484267" r:id="rId4"/>
    <p:sldLayoutId id="2147484266" r:id="rId5"/>
    <p:sldLayoutId id="2147484265" r:id="rId6"/>
    <p:sldLayoutId id="2147484264" r:id="rId7"/>
    <p:sldLayoutId id="2147484263" r:id="rId8"/>
    <p:sldLayoutId id="2147484262" r:id="rId9"/>
    <p:sldLayoutId id="2147484261" r:id="rId10"/>
    <p:sldLayoutId id="21474842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4763" y="0"/>
            <a:ext cx="1728787" cy="6865938"/>
            <a:chOff x="3" y="0"/>
            <a:chExt cx="1089" cy="4325"/>
          </a:xfrm>
        </p:grpSpPr>
        <p:sp>
          <p:nvSpPr>
            <p:cNvPr id="161795" name="Arc 3"/>
            <p:cNvSpPr>
              <a:spLocks/>
            </p:cNvSpPr>
            <p:nvPr/>
          </p:nvSpPr>
          <p:spPr bwMode="auto">
            <a:xfrm>
              <a:off x="3" y="293"/>
              <a:ext cx="252" cy="403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600 w 21600"/>
                <a:gd name="T1" fmla="*/ 43200 h 43200"/>
                <a:gd name="T2" fmla="*/ 21600 w 21600"/>
                <a:gd name="T3" fmla="*/ 0 h 43200"/>
                <a:gd name="T4" fmla="*/ 2160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796" name="Arc 4"/>
            <p:cNvSpPr>
              <a:spLocks/>
            </p:cNvSpPr>
            <p:nvPr/>
          </p:nvSpPr>
          <p:spPr bwMode="auto">
            <a:xfrm>
              <a:off x="840" y="293"/>
              <a:ext cx="252" cy="403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200"/>
                <a:gd name="T2" fmla="*/ 0 w 21600"/>
                <a:gd name="T3" fmla="*/ 43200 h 43200"/>
                <a:gd name="T4" fmla="*/ 0 w 216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2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</a:path>
                <a:path w="21600" h="432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2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204" y="0"/>
              <a:ext cx="672" cy="4319"/>
            </a:xfrm>
            <a:prstGeom prst="rect">
              <a:avLst/>
            </a:prstGeom>
            <a:blipFill dpi="0" rotWithShape="0">
              <a:blip r:embed="rId1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1798" name="AutoShape 6"/>
            <p:cNvSpPr>
              <a:spLocks noChangeArrowheads="1"/>
            </p:cNvSpPr>
            <p:nvPr/>
          </p:nvSpPr>
          <p:spPr bwMode="auto">
            <a:xfrm rot="6000000">
              <a:off x="348" y="372"/>
              <a:ext cx="456" cy="360"/>
            </a:xfrm>
            <a:prstGeom prst="triangle">
              <a:avLst>
                <a:gd name="adj" fmla="val 4999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512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2476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12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67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18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j-lt"/>
                <a:cs typeface="+mn-cs"/>
              </a:defRPr>
            </a:lvl1pPr>
          </a:lstStyle>
          <a:p>
            <a:pPr>
              <a:defRPr/>
            </a:pPr>
            <a:fld id="{B276B7C3-EF9F-4E14-90B2-227E4A3C7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279" r:id="rId2"/>
    <p:sldLayoutId id="2147484278" r:id="rId3"/>
    <p:sldLayoutId id="2147484277" r:id="rId4"/>
    <p:sldLayoutId id="2147484276" r:id="rId5"/>
    <p:sldLayoutId id="2147484275" r:id="rId6"/>
    <p:sldLayoutId id="2147484274" r:id="rId7"/>
    <p:sldLayoutId id="2147484273" r:id="rId8"/>
    <p:sldLayoutId id="2147484272" r:id="rId9"/>
    <p:sldLayoutId id="2147484271" r:id="rId10"/>
    <p:sldLayoutId id="21474842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7305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b="0">
                <a:cs typeface="+mn-cs"/>
              </a:endParaRPr>
            </a:p>
          </p:txBody>
        </p:sp>
        <p:pic>
          <p:nvPicPr>
            <p:cNvPr id="63497" name="Picture 4" descr="slidemaster_med3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306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06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30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F354E431-F9EF-472D-9CB5-237AEAB85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3" r:id="rId1"/>
    <p:sldLayoutId id="2147484290" r:id="rId2"/>
    <p:sldLayoutId id="2147484289" r:id="rId3"/>
    <p:sldLayoutId id="2147484288" r:id="rId4"/>
    <p:sldLayoutId id="2147484287" r:id="rId5"/>
    <p:sldLayoutId id="2147484286" r:id="rId6"/>
    <p:sldLayoutId id="2147484285" r:id="rId7"/>
    <p:sldLayoutId id="2147484284" r:id="rId8"/>
    <p:sldLayoutId id="2147484283" r:id="rId9"/>
    <p:sldLayoutId id="2147484282" r:id="rId10"/>
    <p:sldLayoutId id="2147484281" r:id="rId11"/>
    <p:sldLayoutId id="214748428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6807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36EF0722-5A83-478F-9B9B-AFCD5448A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297" r:id="rId2"/>
    <p:sldLayoutId id="2147484315" r:id="rId3"/>
    <p:sldLayoutId id="2147484296" r:id="rId4"/>
    <p:sldLayoutId id="2147484295" r:id="rId5"/>
    <p:sldLayoutId id="2147484294" r:id="rId6"/>
    <p:sldLayoutId id="2147484316" r:id="rId7"/>
    <p:sldLayoutId id="2147484293" r:id="rId8"/>
    <p:sldLayoutId id="2147484317" r:id="rId9"/>
    <p:sldLayoutId id="2147484292" r:id="rId10"/>
    <p:sldLayoutId id="21474842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909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749FAC26-073E-4F28-840F-33BFCD4B5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04" r:id="rId2"/>
    <p:sldLayoutId id="2147484319" r:id="rId3"/>
    <p:sldLayoutId id="2147484303" r:id="rId4"/>
    <p:sldLayoutId id="2147484302" r:id="rId5"/>
    <p:sldLayoutId id="2147484301" r:id="rId6"/>
    <p:sldLayoutId id="2147484320" r:id="rId7"/>
    <p:sldLayoutId id="2147484300" r:id="rId8"/>
    <p:sldLayoutId id="2147484321" r:id="rId9"/>
    <p:sldLayoutId id="2147484299" r:id="rId10"/>
    <p:sldLayoutId id="21474842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181F4F-0A51-4894-84AB-8ACBC1B813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350" y="836613"/>
            <a:ext cx="7294563" cy="4940300"/>
          </a:xfrm>
          <a:solidFill>
            <a:srgbClr val="FFFF00"/>
          </a:solidFill>
        </p:spPr>
        <p:txBody>
          <a:bodyPr lIns="91440" tIns="45720" rIns="91440" bIns="45720" anchor="ctr"/>
          <a:lstStyle/>
          <a:p>
            <a:pPr algn="ctr" eaLnBrk="1" hangingPunct="1"/>
            <a:r>
              <a:rPr lang="ru-RU" sz="8000" b="1" dirty="0">
                <a:solidFill>
                  <a:srgbClr val="C00000"/>
                </a:solidFill>
              </a:rPr>
              <a:t>Определение групп крови</a:t>
            </a:r>
            <a:br>
              <a:rPr lang="ru-RU" sz="8000" b="1" dirty="0">
                <a:solidFill>
                  <a:srgbClr val="C00000"/>
                </a:solidFill>
              </a:rPr>
            </a:br>
            <a:br>
              <a:rPr lang="ru-RU" sz="8000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профессор П. П. </a:t>
            </a:r>
            <a:r>
              <a:rPr lang="ru-RU" b="1" dirty="0" err="1">
                <a:solidFill>
                  <a:srgbClr val="C00000"/>
                </a:solidFill>
              </a:rPr>
              <a:t>Курлаев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20</a:t>
            </a:r>
            <a:r>
              <a:rPr lang="ru-RU" b="1" dirty="0">
                <a:solidFill>
                  <a:srgbClr val="C00000"/>
                </a:solidFill>
              </a:rPr>
              <a:t>20 г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4450"/>
            <a:ext cx="8678893" cy="1670038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ru-RU" b="1" dirty="0"/>
              <a:t>Свойства </a:t>
            </a:r>
            <a:r>
              <a:rPr lang="ru-RU" b="1" dirty="0" err="1"/>
              <a:t>агглютиногенов</a:t>
            </a:r>
            <a:r>
              <a:rPr lang="ru-RU" b="1" dirty="0"/>
              <a:t> -</a:t>
            </a:r>
            <a:br>
              <a:rPr lang="ru-RU" b="1" dirty="0"/>
            </a:br>
            <a:r>
              <a:rPr lang="ru-RU" b="1" dirty="0"/>
              <a:t>углеводно-белковые комплексы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7659687" cy="4114800"/>
          </a:xfrm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ru-RU" sz="5000" b="1"/>
              <a:t>Иммуногенность</a:t>
            </a:r>
          </a:p>
          <a:p>
            <a:pPr algn="ctr" eaLnBrk="1" hangingPunct="1"/>
            <a:r>
              <a:rPr lang="ru-RU" sz="5000" b="1"/>
              <a:t>Специфичность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488237" cy="10334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5600" b="1"/>
              <a:t>Иммуногенность</a:t>
            </a:r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981200"/>
            <a:ext cx="8572500" cy="4616450"/>
          </a:xfrm>
          <a:solidFill>
            <a:srgbClr val="CC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600" b="1"/>
              <a:t>Способность агглютиногенов вызывать образование иммунных антител при попадании в организм не имеющий такого агглютиногена (А – анти-А, Д – анти-Д)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488237" cy="1033463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sz="5600" b="1"/>
              <a:t>Специфичность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981200"/>
            <a:ext cx="8820150" cy="4543425"/>
          </a:xfrm>
          <a:solidFill>
            <a:srgbClr val="CCFFCC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200" b="1" dirty="0"/>
              <a:t>Способность </a:t>
            </a:r>
            <a:r>
              <a:rPr lang="ru-RU" sz="4200" b="1" dirty="0" err="1"/>
              <a:t>агглютиногена</a:t>
            </a:r>
            <a:r>
              <a:rPr lang="ru-RU" sz="4200" b="1" dirty="0"/>
              <a:t> вступать с соответствующим (одноименным) антителом в иммунологическую реакцию (А и </a:t>
            </a:r>
            <a:r>
              <a:rPr lang="el-GR" sz="4400" b="1" dirty="0"/>
              <a:t>α</a:t>
            </a:r>
            <a:r>
              <a:rPr lang="ru-RU" sz="4400" b="1" dirty="0"/>
              <a:t>, В и </a:t>
            </a:r>
            <a:r>
              <a:rPr lang="el-GR" sz="4400" b="1" dirty="0"/>
              <a:t>β</a:t>
            </a:r>
            <a:r>
              <a:rPr lang="ru-RU" sz="4400" b="1" dirty="0"/>
              <a:t>)</a:t>
            </a:r>
            <a:r>
              <a:rPr lang="ru-RU" sz="4200" b="1" dirty="0"/>
              <a:t> (агглютинация, преципитация, </a:t>
            </a:r>
            <a:r>
              <a:rPr lang="ru-RU" sz="4200" b="1" dirty="0" err="1"/>
              <a:t>флокуляция</a:t>
            </a:r>
            <a:r>
              <a:rPr lang="ru-RU" sz="4200" b="1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5888"/>
            <a:ext cx="8496944" cy="98107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b="1" dirty="0"/>
              <a:t>Подгруппы крови в системе АВ0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>
          <a:xfrm>
            <a:off x="0" y="1268413"/>
            <a:ext cx="9144000" cy="5589587"/>
          </a:xfrm>
          <a:solidFill>
            <a:srgbClr val="00FF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400" b="1" dirty="0">
                <a:solidFill>
                  <a:srgbClr val="FF0000"/>
                </a:solidFill>
              </a:rPr>
              <a:t>Подгруппа А</a:t>
            </a:r>
            <a:r>
              <a:rPr lang="ru-RU" sz="4400" b="1" dirty="0"/>
              <a:t> </a:t>
            </a:r>
            <a:r>
              <a:rPr lang="ru-RU" sz="3600" b="1" dirty="0"/>
              <a:t>включает</a:t>
            </a:r>
            <a:r>
              <a:rPr lang="ru-RU" sz="4400" b="1" dirty="0"/>
              <a:t> </a:t>
            </a:r>
            <a:r>
              <a:rPr lang="ru-RU" sz="4000" b="1" dirty="0"/>
              <a:t>антиген </a:t>
            </a:r>
            <a:r>
              <a:rPr lang="ru-RU" sz="4400" b="1" dirty="0"/>
              <a:t>А</a:t>
            </a:r>
            <a:r>
              <a:rPr lang="ru-RU" sz="4400" b="1" baseline="-25000" dirty="0"/>
              <a:t>1 </a:t>
            </a:r>
            <a:r>
              <a:rPr lang="ru-RU" sz="4000" b="1" dirty="0"/>
              <a:t>-</a:t>
            </a:r>
            <a:r>
              <a:rPr lang="ru-RU" sz="4400" b="1" dirty="0"/>
              <a:t> </a:t>
            </a:r>
            <a:r>
              <a:rPr lang="ru-RU" sz="3600" b="1" dirty="0"/>
              <a:t>дает быструю и крупнозернистую агглютинацию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b="1" dirty="0">
                <a:solidFill>
                  <a:srgbClr val="FF0000"/>
                </a:solidFill>
              </a:rPr>
              <a:t>Подгруппа А</a:t>
            </a:r>
            <a:r>
              <a:rPr lang="ru-RU" sz="4400" b="1" baseline="-25000" dirty="0">
                <a:solidFill>
                  <a:srgbClr val="FF0000"/>
                </a:solidFill>
              </a:rPr>
              <a:t>2  </a:t>
            </a:r>
            <a:r>
              <a:rPr lang="ru-RU" b="1" dirty="0"/>
              <a:t>включает антигены от </a:t>
            </a:r>
            <a:r>
              <a:rPr lang="ru-RU" sz="3600" b="1" dirty="0"/>
              <a:t>А</a:t>
            </a:r>
            <a:r>
              <a:rPr lang="ru-RU" sz="3600" b="1" baseline="-25000" dirty="0"/>
              <a:t>2 </a:t>
            </a:r>
            <a:r>
              <a:rPr lang="ru-RU" sz="3600" b="1" dirty="0"/>
              <a:t>до А</a:t>
            </a:r>
            <a:r>
              <a:rPr lang="ru-RU" sz="3600" b="1" baseline="-25000" dirty="0"/>
              <a:t>64</a:t>
            </a:r>
            <a:r>
              <a:rPr lang="ru-RU" sz="3600" b="1" dirty="0"/>
              <a:t> </a:t>
            </a:r>
            <a:r>
              <a:rPr lang="ru-RU" b="1" dirty="0"/>
              <a:t>– дает медленную и мелкозернистую агглютинацию (учет реакции агглютинации при пробе на совместимость не ранее чем через 5 минут, доноры с А</a:t>
            </a:r>
            <a:r>
              <a:rPr lang="ru-RU" b="1" baseline="-25000" dirty="0"/>
              <a:t>2  </a:t>
            </a:r>
            <a:r>
              <a:rPr lang="ru-RU" b="1" dirty="0"/>
              <a:t>- специальная памятка на контейнере для врача)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6"/>
          <p:cNvSpPr>
            <a:spLocks noGrp="1" noChangeArrowheads="1"/>
          </p:cNvSpPr>
          <p:nvPr>
            <p:ph type="title"/>
          </p:nvPr>
        </p:nvSpPr>
        <p:spPr>
          <a:xfrm>
            <a:off x="473075" y="620713"/>
            <a:ext cx="8670925" cy="1412875"/>
          </a:xfrm>
          <a:solidFill>
            <a:srgbClr val="FFFF00"/>
          </a:solidFill>
        </p:spPr>
        <p:txBody>
          <a:bodyPr/>
          <a:lstStyle/>
          <a:p>
            <a:r>
              <a:rPr lang="ru-RU"/>
              <a:t>Соотношение Агглютининогенов А</a:t>
            </a:r>
            <a:br>
              <a:rPr lang="ru-RU"/>
            </a:br>
            <a:endParaRPr lang="ru-RU"/>
          </a:p>
        </p:txBody>
      </p:sp>
      <p:graphicFrame>
        <p:nvGraphicFramePr>
          <p:cNvPr id="1026" name="Объект 3"/>
          <p:cNvGraphicFramePr>
            <a:graphicFrameLocks noGrp="1"/>
          </p:cNvGraphicFramePr>
          <p:nvPr>
            <p:ph sz="half" idx="2"/>
          </p:nvPr>
        </p:nvGraphicFramePr>
        <p:xfrm>
          <a:off x="1193800" y="2381250"/>
          <a:ext cx="7258050" cy="417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105887" imgH="4667325" progId="Excel.Sheet.8">
                  <p:embed/>
                </p:oleObj>
              </mc:Choice>
              <mc:Fallback>
                <p:oleObj name="Worksheet" r:id="rId2" imgW="8105887" imgH="4667325" progId="Excel.Sheet.8">
                  <p:embed/>
                  <p:pic>
                    <p:nvPicPr>
                      <p:cNvPr id="1026" name="Объект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381250"/>
                        <a:ext cx="7258050" cy="4179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358806" y="188913"/>
            <a:ext cx="864235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400" b="1" dirty="0"/>
              <a:t>Агглютинины (Ϫ –глобулины)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928802"/>
            <a:ext cx="7858180" cy="40195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4400" b="1" dirty="0"/>
              <a:t>Свойство- </a:t>
            </a:r>
            <a:r>
              <a:rPr lang="ru-RU" sz="4400" b="1" dirty="0" err="1"/>
              <a:t>агглютинабельность</a:t>
            </a:r>
            <a:endParaRPr lang="ru-RU" sz="4400" b="1" dirty="0"/>
          </a:p>
          <a:p>
            <a:pPr>
              <a:lnSpc>
                <a:spcPct val="90000"/>
              </a:lnSpc>
              <a:buNone/>
              <a:defRPr/>
            </a:pPr>
            <a:r>
              <a:rPr lang="ru-RU" sz="3600" b="1" dirty="0"/>
              <a:t>Способность агглютининов </a:t>
            </a:r>
            <a:r>
              <a:rPr lang="ru-RU" sz="3600" b="1" u="sng" dirty="0"/>
              <a:t>вызывать</a:t>
            </a:r>
            <a:r>
              <a:rPr lang="ru-RU" sz="3600" b="1" dirty="0"/>
              <a:t> агглютинацию (склеивание и разрушение эритроцитов) одноименных </a:t>
            </a:r>
            <a:r>
              <a:rPr lang="ru-RU" sz="3600" b="1" dirty="0" err="1"/>
              <a:t>агглютиногенов</a:t>
            </a:r>
            <a:r>
              <a:rPr lang="ru-RU" sz="3600" b="1" dirty="0"/>
              <a:t> крови (</a:t>
            </a:r>
            <a:r>
              <a:rPr lang="el-GR" sz="3600" b="1" dirty="0"/>
              <a:t>α</a:t>
            </a:r>
            <a:r>
              <a:rPr lang="en-US" sz="3600" b="1" dirty="0"/>
              <a:t> </a:t>
            </a:r>
            <a:r>
              <a:rPr lang="ru-RU" sz="3600" b="1" dirty="0"/>
              <a:t>и</a:t>
            </a:r>
            <a:r>
              <a:rPr lang="en-US" sz="3600" b="1" dirty="0"/>
              <a:t> </a:t>
            </a:r>
            <a:r>
              <a:rPr lang="ru-RU" sz="3600" b="1" dirty="0"/>
              <a:t>А</a:t>
            </a:r>
            <a:r>
              <a:rPr lang="en-US" sz="3600" b="1" dirty="0"/>
              <a:t>, </a:t>
            </a:r>
            <a:r>
              <a:rPr lang="el-GR" sz="3600" b="1" dirty="0"/>
              <a:t>β</a:t>
            </a:r>
            <a:r>
              <a:rPr lang="en-US" sz="3600" b="1" dirty="0"/>
              <a:t> </a:t>
            </a:r>
            <a:r>
              <a:rPr lang="ru-RU" sz="3600" b="1" dirty="0"/>
              <a:t>и</a:t>
            </a:r>
            <a:r>
              <a:rPr lang="en-US" sz="3600" b="1" dirty="0"/>
              <a:t> B</a:t>
            </a:r>
            <a:r>
              <a:rPr lang="ru-RU" sz="3600" b="1" dirty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val 4"/>
          <p:cNvSpPr>
            <a:spLocks noChangeArrowheads="1"/>
          </p:cNvSpPr>
          <p:nvPr/>
        </p:nvSpPr>
        <p:spPr bwMode="auto">
          <a:xfrm>
            <a:off x="755650" y="404813"/>
            <a:ext cx="7704138" cy="18716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chemeClr val="tx2"/>
                </a:solidFill>
              </a:rPr>
              <a:t>агглютинины</a:t>
            </a:r>
          </a:p>
        </p:txBody>
      </p:sp>
      <p:sp>
        <p:nvSpPr>
          <p:cNvPr id="131075" name="Oval 7"/>
          <p:cNvSpPr>
            <a:spLocks noChangeArrowheads="1"/>
          </p:cNvSpPr>
          <p:nvPr/>
        </p:nvSpPr>
        <p:spPr bwMode="auto">
          <a:xfrm>
            <a:off x="468313" y="2492375"/>
            <a:ext cx="4032250" cy="12239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врожденные</a:t>
            </a:r>
          </a:p>
        </p:txBody>
      </p:sp>
      <p:sp>
        <p:nvSpPr>
          <p:cNvPr id="131076" name="Oval 10"/>
          <p:cNvSpPr>
            <a:spLocks noChangeArrowheads="1"/>
          </p:cNvSpPr>
          <p:nvPr/>
        </p:nvSpPr>
        <p:spPr bwMode="auto">
          <a:xfrm>
            <a:off x="4643438" y="2492375"/>
            <a:ext cx="4176712" cy="12239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приобретенные</a:t>
            </a:r>
          </a:p>
        </p:txBody>
      </p:sp>
      <p:sp>
        <p:nvSpPr>
          <p:cNvPr id="131077" name="Oval 11"/>
          <p:cNvSpPr>
            <a:spLocks noChangeArrowheads="1"/>
          </p:cNvSpPr>
          <p:nvPr/>
        </p:nvSpPr>
        <p:spPr bwMode="auto">
          <a:xfrm>
            <a:off x="539750" y="3933825"/>
            <a:ext cx="4032250" cy="12239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холодовые</a:t>
            </a:r>
          </a:p>
        </p:txBody>
      </p:sp>
      <p:sp>
        <p:nvSpPr>
          <p:cNvPr id="131078" name="Oval 12"/>
          <p:cNvSpPr>
            <a:spLocks noChangeArrowheads="1"/>
          </p:cNvSpPr>
          <p:nvPr/>
        </p:nvSpPr>
        <p:spPr bwMode="auto">
          <a:xfrm>
            <a:off x="4787900" y="3933825"/>
            <a:ext cx="4032250" cy="12239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тепловые</a:t>
            </a:r>
          </a:p>
        </p:txBody>
      </p:sp>
      <p:sp>
        <p:nvSpPr>
          <p:cNvPr id="131079" name="Oval 13"/>
          <p:cNvSpPr>
            <a:spLocks noChangeArrowheads="1"/>
          </p:cNvSpPr>
          <p:nvPr/>
        </p:nvSpPr>
        <p:spPr bwMode="auto">
          <a:xfrm>
            <a:off x="468313" y="5300663"/>
            <a:ext cx="4032250" cy="12239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полные</a:t>
            </a:r>
          </a:p>
        </p:txBody>
      </p:sp>
      <p:sp>
        <p:nvSpPr>
          <p:cNvPr id="131080" name="Oval 14"/>
          <p:cNvSpPr>
            <a:spLocks noChangeArrowheads="1"/>
          </p:cNvSpPr>
          <p:nvPr/>
        </p:nvSpPr>
        <p:spPr bwMode="auto">
          <a:xfrm>
            <a:off x="4862513" y="5300663"/>
            <a:ext cx="4032250" cy="12239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неполные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val 4"/>
          <p:cNvSpPr>
            <a:spLocks noChangeArrowheads="1"/>
          </p:cNvSpPr>
          <p:nvPr/>
        </p:nvSpPr>
        <p:spPr bwMode="auto">
          <a:xfrm>
            <a:off x="755650" y="404813"/>
            <a:ext cx="7704138" cy="18716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dirty="0">
              <a:solidFill>
                <a:schemeClr val="tx2"/>
              </a:solidFill>
            </a:endParaRPr>
          </a:p>
          <a:p>
            <a:pPr algn="ctr"/>
            <a:r>
              <a:rPr lang="ru-RU" sz="4800" dirty="0">
                <a:solidFill>
                  <a:schemeClr val="tx2"/>
                </a:solidFill>
              </a:rPr>
              <a:t>Агглютинины</a:t>
            </a:r>
          </a:p>
          <a:p>
            <a:pPr algn="ctr"/>
            <a:r>
              <a:rPr lang="ru-RU" sz="4800" dirty="0"/>
              <a:t>врожденные</a:t>
            </a:r>
          </a:p>
          <a:p>
            <a:pPr algn="ctr"/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3071810"/>
            <a:ext cx="8995668" cy="353943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Врожденные агглютинины </a:t>
            </a:r>
            <a:r>
              <a:rPr lang="el-GR" sz="3200" dirty="0"/>
              <a:t>α</a:t>
            </a:r>
            <a:r>
              <a:rPr lang="en-US" sz="3200" dirty="0"/>
              <a:t> </a:t>
            </a:r>
            <a:r>
              <a:rPr lang="ru-RU" sz="3200" dirty="0"/>
              <a:t>и</a:t>
            </a:r>
            <a:r>
              <a:rPr lang="en-US" sz="3200" dirty="0"/>
              <a:t> </a:t>
            </a:r>
            <a:r>
              <a:rPr lang="el-GR" sz="3200" dirty="0"/>
              <a:t>β</a:t>
            </a:r>
            <a:r>
              <a:rPr lang="ru-RU" sz="3200" dirty="0"/>
              <a:t>, </a:t>
            </a:r>
          </a:p>
          <a:p>
            <a:pPr algn="ctr"/>
            <a:r>
              <a:rPr lang="ru-RU" sz="3200" dirty="0"/>
              <a:t>их титр неустойчив и формируется </a:t>
            </a:r>
          </a:p>
          <a:p>
            <a:pPr algn="ctr"/>
            <a:r>
              <a:rPr lang="ru-RU" sz="3200" dirty="0"/>
              <a:t>лишь к концу первого года жизни.</a:t>
            </a:r>
          </a:p>
          <a:p>
            <a:pPr algn="ctr"/>
            <a:r>
              <a:rPr lang="ru-RU" sz="3200" dirty="0"/>
              <a:t> Окончательно формируется к 18 годам.</a:t>
            </a:r>
          </a:p>
          <a:p>
            <a:pPr algn="ctr"/>
            <a:r>
              <a:rPr lang="ru-RU" sz="3200" dirty="0"/>
              <a:t> В связи с этим детям до 4 месяцев нельзя</a:t>
            </a:r>
          </a:p>
          <a:p>
            <a:pPr algn="ctr"/>
            <a:r>
              <a:rPr lang="ru-RU" sz="3200" dirty="0"/>
              <a:t>определять группу крови  перекрестным</a:t>
            </a:r>
          </a:p>
          <a:p>
            <a:pPr algn="ctr"/>
            <a:r>
              <a:rPr lang="ru-RU" sz="3200" dirty="0"/>
              <a:t>методом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val 4"/>
          <p:cNvSpPr>
            <a:spLocks noChangeArrowheads="1"/>
          </p:cNvSpPr>
          <p:nvPr/>
        </p:nvSpPr>
        <p:spPr bwMode="auto">
          <a:xfrm>
            <a:off x="755650" y="404813"/>
            <a:ext cx="7704138" cy="18716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000" dirty="0">
              <a:solidFill>
                <a:schemeClr val="tx2"/>
              </a:solidFill>
            </a:endParaRPr>
          </a:p>
          <a:p>
            <a:pPr algn="ctr"/>
            <a:r>
              <a:rPr lang="ru-RU" sz="4000" dirty="0">
                <a:solidFill>
                  <a:schemeClr val="tx2"/>
                </a:solidFill>
              </a:rPr>
              <a:t>Перекрестный способ </a:t>
            </a:r>
          </a:p>
          <a:p>
            <a:pPr algn="ctr"/>
            <a:r>
              <a:rPr lang="ru-RU" sz="4000" dirty="0">
                <a:solidFill>
                  <a:schemeClr val="tx2"/>
                </a:solidFill>
              </a:rPr>
              <a:t>определения групп крови</a:t>
            </a:r>
            <a:endParaRPr lang="ru-RU" sz="4000" dirty="0"/>
          </a:p>
          <a:p>
            <a:pPr algn="ctr"/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3071810"/>
            <a:ext cx="8866593" cy="304698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3200" dirty="0"/>
              <a:t>Одновременное определение группы</a:t>
            </a:r>
          </a:p>
          <a:p>
            <a:pPr algn="ctr"/>
            <a:r>
              <a:rPr lang="ru-RU" sz="3200" dirty="0"/>
              <a:t> крови по </a:t>
            </a:r>
            <a:r>
              <a:rPr lang="ru-RU" sz="3200" dirty="0" err="1"/>
              <a:t>ЦОЛИклонам</a:t>
            </a:r>
            <a:r>
              <a:rPr lang="ru-RU" sz="3200" dirty="0"/>
              <a:t> и по стандартным </a:t>
            </a:r>
          </a:p>
          <a:p>
            <a:pPr algn="ctr"/>
            <a:r>
              <a:rPr lang="ru-RU" sz="3200" dirty="0"/>
              <a:t>эритроцитам</a:t>
            </a:r>
          </a:p>
          <a:p>
            <a:pPr algn="ctr"/>
            <a:r>
              <a:rPr lang="ru-RU" sz="3200" dirty="0"/>
              <a:t>У детей до 4 месяцев группу крови</a:t>
            </a:r>
          </a:p>
          <a:p>
            <a:pPr algn="ctr"/>
            <a:r>
              <a:rPr lang="ru-RU" sz="3200" dirty="0"/>
              <a:t> определяют только по </a:t>
            </a:r>
            <a:r>
              <a:rPr lang="ru-RU" sz="3200" dirty="0" err="1"/>
              <a:t>ЦОЛИклонам</a:t>
            </a:r>
            <a:r>
              <a:rPr lang="ru-RU" sz="3200" dirty="0"/>
              <a:t> 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val 4"/>
          <p:cNvSpPr>
            <a:spLocks noChangeArrowheads="1"/>
          </p:cNvSpPr>
          <p:nvPr/>
        </p:nvSpPr>
        <p:spPr bwMode="auto">
          <a:xfrm>
            <a:off x="755650" y="404813"/>
            <a:ext cx="7704138" cy="18716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dirty="0">
              <a:solidFill>
                <a:schemeClr val="tx2"/>
              </a:solidFill>
            </a:endParaRPr>
          </a:p>
          <a:p>
            <a:pPr algn="ctr"/>
            <a:r>
              <a:rPr lang="ru-RU" sz="4800" dirty="0">
                <a:solidFill>
                  <a:schemeClr val="tx2"/>
                </a:solidFill>
              </a:rPr>
              <a:t>Агглютинины</a:t>
            </a:r>
          </a:p>
          <a:p>
            <a:pPr algn="ctr"/>
            <a:r>
              <a:rPr lang="ru-RU" sz="4800" dirty="0"/>
              <a:t>приобретенные</a:t>
            </a:r>
          </a:p>
          <a:p>
            <a:pPr algn="ctr"/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3071810"/>
            <a:ext cx="8643998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/>
              <a:t>Антирезусные антитела, анти</a:t>
            </a:r>
            <a:r>
              <a:rPr lang="en-US" sz="4400" dirty="0" err="1"/>
              <a:t>Kell</a:t>
            </a:r>
            <a:r>
              <a:rPr lang="ru-RU" sz="4400" dirty="0"/>
              <a:t>  антитела - всегда в высоком титре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4450"/>
            <a:ext cx="8712968" cy="64087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/>
              <a:t>1492 год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/>
              <a:t>Папе Иннокентию </a:t>
            </a:r>
            <a:r>
              <a:rPr lang="en-US" sz="4400" b="1" dirty="0"/>
              <a:t>VIII </a:t>
            </a:r>
            <a:r>
              <a:rPr lang="ru-RU" sz="4400" b="1" dirty="0"/>
              <a:t>перелита кровь от 2 юношей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400" b="1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/>
              <a:t>1667год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/>
              <a:t>врачом Людовика </a:t>
            </a:r>
            <a:r>
              <a:rPr lang="en-US" sz="4400" b="1" dirty="0"/>
              <a:t>XIV</a:t>
            </a:r>
            <a:r>
              <a:rPr lang="ru-RU" sz="4400" b="1" dirty="0"/>
              <a:t> тяжелобольному перелита кровь от ягненка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val 4"/>
          <p:cNvSpPr>
            <a:spLocks noChangeArrowheads="1"/>
          </p:cNvSpPr>
          <p:nvPr/>
        </p:nvSpPr>
        <p:spPr bwMode="auto">
          <a:xfrm>
            <a:off x="755650" y="500042"/>
            <a:ext cx="7704138" cy="18716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dirty="0">
              <a:solidFill>
                <a:schemeClr val="tx2"/>
              </a:solidFill>
            </a:endParaRPr>
          </a:p>
          <a:p>
            <a:pPr algn="ctr"/>
            <a:r>
              <a:rPr lang="ru-RU" sz="4800" dirty="0">
                <a:solidFill>
                  <a:schemeClr val="tx2"/>
                </a:solidFill>
              </a:rPr>
              <a:t>Агглютинины</a:t>
            </a:r>
          </a:p>
          <a:p>
            <a:pPr algn="ctr"/>
            <a:r>
              <a:rPr lang="ru-RU" sz="4800" dirty="0" err="1"/>
              <a:t>холодовые</a:t>
            </a:r>
            <a:endParaRPr lang="ru-RU" sz="4800" dirty="0"/>
          </a:p>
          <a:p>
            <a:pPr algn="ctr"/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2714620"/>
            <a:ext cx="8643998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dirty="0" err="1"/>
              <a:t>холодовые</a:t>
            </a:r>
            <a:r>
              <a:rPr lang="ru-RU" sz="4000" dirty="0"/>
              <a:t> агглютинины (</a:t>
            </a:r>
            <a:r>
              <a:rPr lang="el-GR" sz="4000" dirty="0"/>
              <a:t>α</a:t>
            </a:r>
            <a:r>
              <a:rPr lang="en-US" sz="4000" dirty="0"/>
              <a:t> </a:t>
            </a:r>
            <a:r>
              <a:rPr lang="ru-RU" sz="4000" dirty="0"/>
              <a:t>и</a:t>
            </a:r>
            <a:r>
              <a:rPr lang="en-US" sz="4000" dirty="0"/>
              <a:t> </a:t>
            </a:r>
            <a:r>
              <a:rPr lang="el-GR" sz="4000" dirty="0"/>
              <a:t>β</a:t>
            </a:r>
            <a:r>
              <a:rPr lang="ru-RU" sz="4000" dirty="0"/>
              <a:t>) способны вызывать реакцию агглютинации при встрече с одноименными </a:t>
            </a:r>
            <a:r>
              <a:rPr lang="ru-RU" sz="4000" dirty="0" err="1"/>
              <a:t>агглютиногенами</a:t>
            </a:r>
            <a:r>
              <a:rPr lang="en-US" sz="4000" dirty="0"/>
              <a:t> </a:t>
            </a:r>
            <a:r>
              <a:rPr lang="ru-RU" sz="4000" dirty="0"/>
              <a:t>А и В при комнатной температуре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val 4"/>
          <p:cNvSpPr>
            <a:spLocks noChangeArrowheads="1"/>
          </p:cNvSpPr>
          <p:nvPr/>
        </p:nvSpPr>
        <p:spPr bwMode="auto">
          <a:xfrm>
            <a:off x="755650" y="404813"/>
            <a:ext cx="7704138" cy="18716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dirty="0">
              <a:solidFill>
                <a:schemeClr val="tx2"/>
              </a:solidFill>
            </a:endParaRPr>
          </a:p>
          <a:p>
            <a:pPr algn="ctr"/>
            <a:r>
              <a:rPr lang="ru-RU" sz="4800" dirty="0">
                <a:solidFill>
                  <a:schemeClr val="tx2"/>
                </a:solidFill>
              </a:rPr>
              <a:t>Агглютинины</a:t>
            </a:r>
          </a:p>
          <a:p>
            <a:pPr algn="ctr"/>
            <a:r>
              <a:rPr lang="ru-RU" sz="4800" dirty="0"/>
              <a:t>тепловые</a:t>
            </a:r>
          </a:p>
          <a:p>
            <a:pPr algn="ctr"/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564904"/>
            <a:ext cx="8715436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Антирезусные антитела</a:t>
            </a:r>
            <a:r>
              <a:rPr lang="en-US" sz="3600" dirty="0"/>
              <a:t>: </a:t>
            </a:r>
            <a:r>
              <a:rPr lang="ru-RU" sz="3600" dirty="0"/>
              <a:t>анти-</a:t>
            </a:r>
            <a:r>
              <a:rPr lang="en-US" sz="3600" dirty="0"/>
              <a:t>D</a:t>
            </a:r>
            <a:r>
              <a:rPr lang="ru-RU" sz="3600" dirty="0"/>
              <a:t>, анти-</a:t>
            </a:r>
            <a:r>
              <a:rPr lang="en-US" sz="3600" dirty="0"/>
              <a:t>C</a:t>
            </a:r>
            <a:r>
              <a:rPr lang="ru-RU" sz="3600" dirty="0"/>
              <a:t>,анти-</a:t>
            </a:r>
            <a:r>
              <a:rPr lang="en-US" sz="3600" dirty="0"/>
              <a:t>E</a:t>
            </a:r>
            <a:r>
              <a:rPr lang="ru-RU" sz="3600" dirty="0"/>
              <a:t> способны вызывать реакцию агглютинации при встрече с одноименными </a:t>
            </a:r>
            <a:r>
              <a:rPr lang="ru-RU" sz="3600" dirty="0" err="1"/>
              <a:t>агглютиногенами</a:t>
            </a:r>
            <a:r>
              <a:rPr lang="ru-RU" sz="3600" dirty="0"/>
              <a:t> (</a:t>
            </a:r>
            <a:r>
              <a:rPr lang="en-US" sz="3600" dirty="0"/>
              <a:t>D, C, E)</a:t>
            </a:r>
            <a:r>
              <a:rPr lang="ru-RU" sz="3600" dirty="0"/>
              <a:t> вне организма при температуре 46-48° С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val 4"/>
          <p:cNvSpPr>
            <a:spLocks noChangeArrowheads="1"/>
          </p:cNvSpPr>
          <p:nvPr/>
        </p:nvSpPr>
        <p:spPr bwMode="auto">
          <a:xfrm>
            <a:off x="755650" y="404813"/>
            <a:ext cx="7704138" cy="18716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dirty="0">
              <a:solidFill>
                <a:schemeClr val="tx2"/>
              </a:solidFill>
            </a:endParaRPr>
          </a:p>
          <a:p>
            <a:pPr algn="ctr"/>
            <a:r>
              <a:rPr lang="ru-RU" sz="4800" dirty="0">
                <a:solidFill>
                  <a:schemeClr val="tx2"/>
                </a:solidFill>
              </a:rPr>
              <a:t>Агглютинины</a:t>
            </a:r>
          </a:p>
          <a:p>
            <a:pPr algn="ctr"/>
            <a:r>
              <a:rPr lang="ru-RU" sz="4800" dirty="0"/>
              <a:t>полные</a:t>
            </a:r>
          </a:p>
          <a:p>
            <a:pPr algn="ctr"/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3071810"/>
            <a:ext cx="8643998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Полные агглютинины (</a:t>
            </a:r>
            <a:r>
              <a:rPr lang="el-GR" sz="3200" dirty="0"/>
              <a:t>α</a:t>
            </a:r>
            <a:r>
              <a:rPr lang="en-US" sz="3200" dirty="0"/>
              <a:t> </a:t>
            </a:r>
            <a:r>
              <a:rPr lang="ru-RU" sz="3200" dirty="0"/>
              <a:t>и</a:t>
            </a:r>
            <a:r>
              <a:rPr lang="en-US" sz="3200" dirty="0"/>
              <a:t> </a:t>
            </a:r>
            <a:r>
              <a:rPr lang="el-GR" sz="3200" dirty="0"/>
              <a:t>β</a:t>
            </a:r>
            <a:r>
              <a:rPr lang="ru-RU" sz="3200" dirty="0"/>
              <a:t>) способны вызывать реакцию агглютинации при встрече с одноименными </a:t>
            </a:r>
            <a:r>
              <a:rPr lang="ru-RU" sz="3200" dirty="0" err="1"/>
              <a:t>агглютиногенами</a:t>
            </a:r>
            <a:r>
              <a:rPr lang="ru-RU" sz="3200" dirty="0"/>
              <a:t> (А и В) и в солевой и в коллоидной среде (33% раствор </a:t>
            </a:r>
            <a:r>
              <a:rPr lang="ru-RU" sz="3200" dirty="0" err="1"/>
              <a:t>полиглюкина</a:t>
            </a:r>
            <a:r>
              <a:rPr lang="ru-RU" sz="3200" dirty="0"/>
              <a:t>, 10% раствор желатина, протеолитические ферменты)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Oval 4"/>
          <p:cNvSpPr>
            <a:spLocks noChangeArrowheads="1"/>
          </p:cNvSpPr>
          <p:nvPr/>
        </p:nvSpPr>
        <p:spPr bwMode="auto">
          <a:xfrm>
            <a:off x="755650" y="285728"/>
            <a:ext cx="7704138" cy="1871662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4800" dirty="0">
              <a:solidFill>
                <a:schemeClr val="tx2"/>
              </a:solidFill>
            </a:endParaRPr>
          </a:p>
          <a:p>
            <a:pPr algn="ctr"/>
            <a:r>
              <a:rPr lang="ru-RU" sz="4800" dirty="0">
                <a:solidFill>
                  <a:schemeClr val="tx2"/>
                </a:solidFill>
              </a:rPr>
              <a:t>Агглютинины</a:t>
            </a:r>
          </a:p>
          <a:p>
            <a:pPr algn="ctr"/>
            <a:r>
              <a:rPr lang="ru-RU" sz="4800" dirty="0"/>
              <a:t>неполные</a:t>
            </a:r>
          </a:p>
          <a:p>
            <a:pPr algn="ctr"/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2389900"/>
            <a:ext cx="8643998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Неполные агглютинины (</a:t>
            </a:r>
            <a:r>
              <a:rPr lang="ru-RU" sz="3200" dirty="0" err="1"/>
              <a:t>антирезусные</a:t>
            </a:r>
            <a:r>
              <a:rPr lang="ru-RU" sz="3200" dirty="0"/>
              <a:t> антитела</a:t>
            </a:r>
            <a:r>
              <a:rPr lang="en-US" sz="3200" dirty="0"/>
              <a:t> : </a:t>
            </a:r>
            <a:r>
              <a:rPr lang="ru-RU" sz="3200" dirty="0"/>
              <a:t>анти-</a:t>
            </a:r>
            <a:r>
              <a:rPr lang="en-US" sz="3200" dirty="0"/>
              <a:t>D</a:t>
            </a:r>
            <a:r>
              <a:rPr lang="ru-RU" sz="3200" dirty="0"/>
              <a:t>, анти-</a:t>
            </a:r>
            <a:r>
              <a:rPr lang="en-US" sz="3200" dirty="0"/>
              <a:t>C</a:t>
            </a:r>
            <a:r>
              <a:rPr lang="ru-RU" sz="3200" dirty="0"/>
              <a:t>, анти-</a:t>
            </a:r>
            <a:r>
              <a:rPr lang="en-US" sz="3200" dirty="0"/>
              <a:t>E</a:t>
            </a:r>
            <a:r>
              <a:rPr lang="ru-RU" sz="3200" dirty="0"/>
              <a:t>) способны вызывать реакцию агглютинации при встрече с одноименными </a:t>
            </a:r>
            <a:r>
              <a:rPr lang="ru-RU" sz="3200" dirty="0" err="1"/>
              <a:t>агглютиногенами</a:t>
            </a:r>
            <a:r>
              <a:rPr lang="ru-RU" sz="3200" dirty="0"/>
              <a:t> (</a:t>
            </a:r>
            <a:r>
              <a:rPr lang="en-US" sz="3200" dirty="0"/>
              <a:t>D, C, E)</a:t>
            </a:r>
            <a:r>
              <a:rPr lang="ru-RU" sz="3200" dirty="0"/>
              <a:t> вне организма только в коллоидной среде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Oval 5"/>
          <p:cNvSpPr>
            <a:spLocks noChangeArrowheads="1"/>
          </p:cNvSpPr>
          <p:nvPr/>
        </p:nvSpPr>
        <p:spPr bwMode="auto">
          <a:xfrm>
            <a:off x="539750" y="404813"/>
            <a:ext cx="7848600" cy="12239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/>
              <a:t>Неполные агглютинины</a:t>
            </a:r>
          </a:p>
        </p:txBody>
      </p:sp>
      <p:sp>
        <p:nvSpPr>
          <p:cNvPr id="132099" name="Oval 6"/>
          <p:cNvSpPr>
            <a:spLocks noChangeArrowheads="1"/>
          </p:cNvSpPr>
          <p:nvPr/>
        </p:nvSpPr>
        <p:spPr bwMode="auto">
          <a:xfrm>
            <a:off x="539750" y="2420938"/>
            <a:ext cx="2808288" cy="20161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Агглютини-</a:t>
            </a:r>
          </a:p>
          <a:p>
            <a:pPr algn="ctr"/>
            <a:r>
              <a:rPr lang="ru-RU" sz="3600"/>
              <a:t>рующие</a:t>
            </a:r>
          </a:p>
        </p:txBody>
      </p:sp>
      <p:sp>
        <p:nvSpPr>
          <p:cNvPr id="132100" name="Oval 8"/>
          <p:cNvSpPr>
            <a:spLocks noChangeArrowheads="1"/>
          </p:cNvSpPr>
          <p:nvPr/>
        </p:nvSpPr>
        <p:spPr bwMode="auto">
          <a:xfrm>
            <a:off x="3059113" y="4581525"/>
            <a:ext cx="2808287" cy="201612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Блоки-</a:t>
            </a:r>
          </a:p>
          <a:p>
            <a:pPr algn="ctr"/>
            <a:r>
              <a:rPr lang="ru-RU" sz="3600"/>
              <a:t>рующие</a:t>
            </a:r>
          </a:p>
        </p:txBody>
      </p:sp>
      <p:sp>
        <p:nvSpPr>
          <p:cNvPr id="132101" name="Oval 9"/>
          <p:cNvSpPr>
            <a:spLocks noChangeArrowheads="1"/>
          </p:cNvSpPr>
          <p:nvPr/>
        </p:nvSpPr>
        <p:spPr bwMode="auto">
          <a:xfrm>
            <a:off x="5651500" y="2492375"/>
            <a:ext cx="2808288" cy="201612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/>
              <a:t>Скрытые</a:t>
            </a:r>
          </a:p>
        </p:txBody>
      </p:sp>
      <p:cxnSp>
        <p:nvCxnSpPr>
          <p:cNvPr id="132102" name="AutoShape 10"/>
          <p:cNvCxnSpPr>
            <a:cxnSpLocks noChangeShapeType="1"/>
            <a:stCxn id="132098" idx="4"/>
            <a:endCxn id="132099" idx="0"/>
          </p:cNvCxnSpPr>
          <p:nvPr/>
        </p:nvCxnSpPr>
        <p:spPr bwMode="auto">
          <a:xfrm flipH="1">
            <a:off x="1944688" y="1628775"/>
            <a:ext cx="2519362" cy="792163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2103" name="Line 11"/>
          <p:cNvSpPr>
            <a:spLocks noChangeShapeType="1"/>
          </p:cNvSpPr>
          <p:nvPr/>
        </p:nvSpPr>
        <p:spPr bwMode="auto">
          <a:xfrm>
            <a:off x="4427538" y="1628775"/>
            <a:ext cx="73025" cy="29527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132104" name="AutoShape 12"/>
          <p:cNvCxnSpPr>
            <a:cxnSpLocks noChangeShapeType="1"/>
            <a:stCxn id="132098" idx="4"/>
            <a:endCxn id="132101" idx="0"/>
          </p:cNvCxnSpPr>
          <p:nvPr/>
        </p:nvCxnSpPr>
        <p:spPr bwMode="auto">
          <a:xfrm>
            <a:off x="4464050" y="1628775"/>
            <a:ext cx="2592388" cy="863600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353425" cy="180022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Схема агглютинации эритроцитов полными агглютининами</a:t>
            </a:r>
          </a:p>
        </p:txBody>
      </p:sp>
      <p:sp>
        <p:nvSpPr>
          <p:cNvPr id="133123" name="Oval 3"/>
          <p:cNvSpPr>
            <a:spLocks noChangeArrowheads="1"/>
          </p:cNvSpPr>
          <p:nvPr/>
        </p:nvSpPr>
        <p:spPr bwMode="auto">
          <a:xfrm>
            <a:off x="1422400" y="2322346"/>
            <a:ext cx="973138" cy="542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4" name="AutoShape 4"/>
          <p:cNvSpPr>
            <a:spLocks noChangeArrowheads="1"/>
          </p:cNvSpPr>
          <p:nvPr/>
        </p:nvSpPr>
        <p:spPr bwMode="auto">
          <a:xfrm rot="4800000">
            <a:off x="2436813" y="2279483"/>
            <a:ext cx="280987" cy="481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5" name="AutoShape 5"/>
          <p:cNvSpPr>
            <a:spLocks noChangeArrowheads="1"/>
          </p:cNvSpPr>
          <p:nvPr/>
        </p:nvSpPr>
        <p:spPr bwMode="auto">
          <a:xfrm>
            <a:off x="1625600" y="2093746"/>
            <a:ext cx="500063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6" name="AutoShape 6"/>
          <p:cNvSpPr>
            <a:spLocks noChangeArrowheads="1"/>
          </p:cNvSpPr>
          <p:nvPr/>
        </p:nvSpPr>
        <p:spPr bwMode="auto">
          <a:xfrm rot="1860000">
            <a:off x="2039938" y="2665246"/>
            <a:ext cx="500062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7" name="AutoShape 7"/>
          <p:cNvSpPr>
            <a:spLocks noChangeArrowheads="1"/>
          </p:cNvSpPr>
          <p:nvPr/>
        </p:nvSpPr>
        <p:spPr bwMode="auto">
          <a:xfrm rot="-1740000">
            <a:off x="1331913" y="2692233"/>
            <a:ext cx="501650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8" name="AutoShape 8"/>
          <p:cNvSpPr>
            <a:spLocks noChangeArrowheads="1"/>
          </p:cNvSpPr>
          <p:nvPr/>
        </p:nvSpPr>
        <p:spPr bwMode="auto">
          <a:xfrm rot="-4860000">
            <a:off x="1116013" y="2279483"/>
            <a:ext cx="280987" cy="481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29" name="Oval 9"/>
          <p:cNvSpPr>
            <a:spLocks noChangeArrowheads="1"/>
          </p:cNvSpPr>
          <p:nvPr/>
        </p:nvSpPr>
        <p:spPr bwMode="auto">
          <a:xfrm>
            <a:off x="711200" y="3236746"/>
            <a:ext cx="973138" cy="542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0" name="AutoShape 10"/>
          <p:cNvSpPr>
            <a:spLocks noChangeArrowheads="1"/>
          </p:cNvSpPr>
          <p:nvPr/>
        </p:nvSpPr>
        <p:spPr bwMode="auto">
          <a:xfrm rot="4800000">
            <a:off x="1725613" y="3193883"/>
            <a:ext cx="280987" cy="481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1" name="AutoShape 11"/>
          <p:cNvSpPr>
            <a:spLocks noChangeArrowheads="1"/>
          </p:cNvSpPr>
          <p:nvPr/>
        </p:nvSpPr>
        <p:spPr bwMode="auto">
          <a:xfrm>
            <a:off x="914400" y="3008146"/>
            <a:ext cx="500063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2" name="AutoShape 12"/>
          <p:cNvSpPr>
            <a:spLocks noChangeArrowheads="1"/>
          </p:cNvSpPr>
          <p:nvPr/>
        </p:nvSpPr>
        <p:spPr bwMode="auto">
          <a:xfrm rot="1560000">
            <a:off x="1320800" y="3579646"/>
            <a:ext cx="500063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3" name="AutoShape 13"/>
          <p:cNvSpPr>
            <a:spLocks noChangeArrowheads="1"/>
          </p:cNvSpPr>
          <p:nvPr/>
        </p:nvSpPr>
        <p:spPr bwMode="auto">
          <a:xfrm rot="-1740000">
            <a:off x="609600" y="3579646"/>
            <a:ext cx="500063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4" name="AutoShape 14"/>
          <p:cNvSpPr>
            <a:spLocks noChangeArrowheads="1"/>
          </p:cNvSpPr>
          <p:nvPr/>
        </p:nvSpPr>
        <p:spPr bwMode="auto">
          <a:xfrm rot="-4860000">
            <a:off x="431800" y="3198646"/>
            <a:ext cx="280988" cy="4810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5" name="Oval 15"/>
          <p:cNvSpPr>
            <a:spLocks noChangeArrowheads="1"/>
          </p:cNvSpPr>
          <p:nvPr/>
        </p:nvSpPr>
        <p:spPr bwMode="auto">
          <a:xfrm>
            <a:off x="1117600" y="4265446"/>
            <a:ext cx="973138" cy="542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6" name="AutoShape 16"/>
          <p:cNvSpPr>
            <a:spLocks noChangeArrowheads="1"/>
          </p:cNvSpPr>
          <p:nvPr/>
        </p:nvSpPr>
        <p:spPr bwMode="auto">
          <a:xfrm rot="4800000">
            <a:off x="2132013" y="4222583"/>
            <a:ext cx="280987" cy="4810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7" name="AutoShape 17"/>
          <p:cNvSpPr>
            <a:spLocks noChangeArrowheads="1"/>
          </p:cNvSpPr>
          <p:nvPr/>
        </p:nvSpPr>
        <p:spPr bwMode="auto">
          <a:xfrm>
            <a:off x="1320800" y="4036846"/>
            <a:ext cx="500063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8" name="AutoShape 18"/>
          <p:cNvSpPr>
            <a:spLocks noChangeArrowheads="1"/>
          </p:cNvSpPr>
          <p:nvPr/>
        </p:nvSpPr>
        <p:spPr bwMode="auto">
          <a:xfrm rot="1560000">
            <a:off x="1727200" y="4608346"/>
            <a:ext cx="500063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39" name="AutoShape 19"/>
          <p:cNvSpPr>
            <a:spLocks noChangeArrowheads="1"/>
          </p:cNvSpPr>
          <p:nvPr/>
        </p:nvSpPr>
        <p:spPr bwMode="auto">
          <a:xfrm rot="-1740000">
            <a:off x="1016000" y="4608346"/>
            <a:ext cx="500063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0" name="AutoShape 20"/>
          <p:cNvSpPr>
            <a:spLocks noChangeArrowheads="1"/>
          </p:cNvSpPr>
          <p:nvPr/>
        </p:nvSpPr>
        <p:spPr bwMode="auto">
          <a:xfrm rot="-4860000">
            <a:off x="838200" y="4227346"/>
            <a:ext cx="280988" cy="4810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2032000" y="3351046"/>
            <a:ext cx="58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0"/>
              <a:t>+</a:t>
            </a:r>
          </a:p>
        </p:txBody>
      </p:sp>
      <p:sp>
        <p:nvSpPr>
          <p:cNvPr id="133142" name="Oval 22"/>
          <p:cNvSpPr>
            <a:spLocks noChangeArrowheads="1"/>
          </p:cNvSpPr>
          <p:nvPr/>
        </p:nvSpPr>
        <p:spPr bwMode="auto">
          <a:xfrm>
            <a:off x="6138863" y="3824121"/>
            <a:ext cx="971550" cy="542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3" name="AutoShape 23"/>
          <p:cNvSpPr>
            <a:spLocks noChangeArrowheads="1"/>
          </p:cNvSpPr>
          <p:nvPr/>
        </p:nvSpPr>
        <p:spPr bwMode="auto">
          <a:xfrm rot="2760000">
            <a:off x="7008019" y="3551865"/>
            <a:ext cx="280987" cy="482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4" name="AutoShape 24"/>
          <p:cNvSpPr>
            <a:spLocks noChangeArrowheads="1"/>
          </p:cNvSpPr>
          <p:nvPr/>
        </p:nvSpPr>
        <p:spPr bwMode="auto">
          <a:xfrm rot="-1500000">
            <a:off x="6094413" y="3595521"/>
            <a:ext cx="501650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5" name="AutoShape 25"/>
          <p:cNvSpPr>
            <a:spLocks noChangeArrowheads="1"/>
          </p:cNvSpPr>
          <p:nvPr/>
        </p:nvSpPr>
        <p:spPr bwMode="auto">
          <a:xfrm rot="1560000">
            <a:off x="6805613" y="4167021"/>
            <a:ext cx="501650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6" name="AutoShape 26"/>
          <p:cNvSpPr>
            <a:spLocks noChangeArrowheads="1"/>
          </p:cNvSpPr>
          <p:nvPr/>
        </p:nvSpPr>
        <p:spPr bwMode="auto">
          <a:xfrm rot="-2400000">
            <a:off x="6094413" y="4224171"/>
            <a:ext cx="501650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7" name="AutoShape 27"/>
          <p:cNvSpPr>
            <a:spLocks noChangeArrowheads="1"/>
          </p:cNvSpPr>
          <p:nvPr/>
        </p:nvSpPr>
        <p:spPr bwMode="auto">
          <a:xfrm rot="-4860000">
            <a:off x="5788819" y="3837615"/>
            <a:ext cx="280987" cy="482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8" name="Oval 28"/>
          <p:cNvSpPr>
            <a:spLocks noChangeArrowheads="1"/>
          </p:cNvSpPr>
          <p:nvPr/>
        </p:nvSpPr>
        <p:spPr bwMode="auto">
          <a:xfrm>
            <a:off x="5078413" y="2623971"/>
            <a:ext cx="973137" cy="542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49" name="AutoShape 29"/>
          <p:cNvSpPr>
            <a:spLocks noChangeArrowheads="1"/>
          </p:cNvSpPr>
          <p:nvPr/>
        </p:nvSpPr>
        <p:spPr bwMode="auto">
          <a:xfrm rot="4800000">
            <a:off x="6093619" y="2580315"/>
            <a:ext cx="280987" cy="482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0" name="AutoShape 30"/>
          <p:cNvSpPr>
            <a:spLocks noChangeArrowheads="1"/>
          </p:cNvSpPr>
          <p:nvPr/>
        </p:nvSpPr>
        <p:spPr bwMode="auto">
          <a:xfrm>
            <a:off x="5289550" y="2395371"/>
            <a:ext cx="500063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1" name="AutoShape 31"/>
          <p:cNvSpPr>
            <a:spLocks noChangeArrowheads="1"/>
          </p:cNvSpPr>
          <p:nvPr/>
        </p:nvSpPr>
        <p:spPr bwMode="auto">
          <a:xfrm rot="1560000">
            <a:off x="5688013" y="2966871"/>
            <a:ext cx="501650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2" name="AutoShape 32"/>
          <p:cNvSpPr>
            <a:spLocks noChangeArrowheads="1"/>
          </p:cNvSpPr>
          <p:nvPr/>
        </p:nvSpPr>
        <p:spPr bwMode="auto">
          <a:xfrm rot="-1740000">
            <a:off x="4976813" y="2950996"/>
            <a:ext cx="501650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3" name="AutoShape 33"/>
          <p:cNvSpPr>
            <a:spLocks noChangeArrowheads="1"/>
          </p:cNvSpPr>
          <p:nvPr/>
        </p:nvSpPr>
        <p:spPr bwMode="auto">
          <a:xfrm rot="-4200000">
            <a:off x="4772819" y="2507290"/>
            <a:ext cx="280987" cy="482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4" name="AutoShape 34"/>
          <p:cNvSpPr>
            <a:spLocks noChangeArrowheads="1"/>
          </p:cNvSpPr>
          <p:nvPr/>
        </p:nvSpPr>
        <p:spPr bwMode="auto">
          <a:xfrm>
            <a:off x="2743200" y="4093996"/>
            <a:ext cx="677863" cy="284162"/>
          </a:xfrm>
          <a:prstGeom prst="chevron">
            <a:avLst>
              <a:gd name="adj" fmla="val 5963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5" name="AutoShape 35"/>
          <p:cNvSpPr>
            <a:spLocks noChangeArrowheads="1"/>
          </p:cNvSpPr>
          <p:nvPr/>
        </p:nvSpPr>
        <p:spPr bwMode="auto">
          <a:xfrm rot="-10740000">
            <a:off x="3048000" y="4093996"/>
            <a:ext cx="677863" cy="284162"/>
          </a:xfrm>
          <a:prstGeom prst="chevron">
            <a:avLst>
              <a:gd name="adj" fmla="val 59637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6" name="AutoShape 36"/>
          <p:cNvSpPr>
            <a:spLocks noChangeArrowheads="1"/>
          </p:cNvSpPr>
          <p:nvPr/>
        </p:nvSpPr>
        <p:spPr bwMode="auto">
          <a:xfrm>
            <a:off x="3048000" y="3465346"/>
            <a:ext cx="677863" cy="284162"/>
          </a:xfrm>
          <a:prstGeom prst="chevron">
            <a:avLst>
              <a:gd name="adj" fmla="val 5963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7" name="AutoShape 37"/>
          <p:cNvSpPr>
            <a:spLocks noChangeArrowheads="1"/>
          </p:cNvSpPr>
          <p:nvPr/>
        </p:nvSpPr>
        <p:spPr bwMode="auto">
          <a:xfrm rot="-10740000">
            <a:off x="3421063" y="3462171"/>
            <a:ext cx="676275" cy="284162"/>
          </a:xfrm>
          <a:prstGeom prst="chevron">
            <a:avLst>
              <a:gd name="adj" fmla="val 59497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8" name="AutoShape 38"/>
          <p:cNvSpPr>
            <a:spLocks noChangeArrowheads="1"/>
          </p:cNvSpPr>
          <p:nvPr/>
        </p:nvSpPr>
        <p:spPr bwMode="auto">
          <a:xfrm>
            <a:off x="2913063" y="2950996"/>
            <a:ext cx="676275" cy="284162"/>
          </a:xfrm>
          <a:prstGeom prst="chevron">
            <a:avLst>
              <a:gd name="adj" fmla="val 5949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59" name="AutoShape 39"/>
          <p:cNvSpPr>
            <a:spLocks noChangeArrowheads="1"/>
          </p:cNvSpPr>
          <p:nvPr/>
        </p:nvSpPr>
        <p:spPr bwMode="auto">
          <a:xfrm rot="-10740000">
            <a:off x="3251200" y="2950996"/>
            <a:ext cx="677863" cy="284162"/>
          </a:xfrm>
          <a:prstGeom prst="chevron">
            <a:avLst>
              <a:gd name="adj" fmla="val 59637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0" name="Oval 40"/>
          <p:cNvSpPr>
            <a:spLocks noChangeArrowheads="1"/>
          </p:cNvSpPr>
          <p:nvPr/>
        </p:nvSpPr>
        <p:spPr bwMode="auto">
          <a:xfrm>
            <a:off x="7720013" y="2623971"/>
            <a:ext cx="973137" cy="542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1" name="AutoShape 41"/>
          <p:cNvSpPr>
            <a:spLocks noChangeArrowheads="1"/>
          </p:cNvSpPr>
          <p:nvPr/>
        </p:nvSpPr>
        <p:spPr bwMode="auto">
          <a:xfrm rot="3900000">
            <a:off x="8633619" y="2466015"/>
            <a:ext cx="280987" cy="482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2" name="AutoShape 42"/>
          <p:cNvSpPr>
            <a:spLocks noChangeArrowheads="1"/>
          </p:cNvSpPr>
          <p:nvPr/>
        </p:nvSpPr>
        <p:spPr bwMode="auto">
          <a:xfrm rot="-1080000">
            <a:off x="7720013" y="2379496"/>
            <a:ext cx="501650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3" name="AutoShape 43"/>
          <p:cNvSpPr>
            <a:spLocks noChangeArrowheads="1"/>
          </p:cNvSpPr>
          <p:nvPr/>
        </p:nvSpPr>
        <p:spPr bwMode="auto">
          <a:xfrm rot="1560000">
            <a:off x="8329613" y="3008146"/>
            <a:ext cx="501650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4" name="AutoShape 44"/>
          <p:cNvSpPr>
            <a:spLocks noChangeArrowheads="1"/>
          </p:cNvSpPr>
          <p:nvPr/>
        </p:nvSpPr>
        <p:spPr bwMode="auto">
          <a:xfrm rot="-1860000">
            <a:off x="7516813" y="3024021"/>
            <a:ext cx="501650" cy="269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5" name="AutoShape 45"/>
          <p:cNvSpPr>
            <a:spLocks noChangeArrowheads="1"/>
          </p:cNvSpPr>
          <p:nvPr/>
        </p:nvSpPr>
        <p:spPr bwMode="auto">
          <a:xfrm rot="-4860000">
            <a:off x="7414419" y="2580315"/>
            <a:ext cx="280987" cy="482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6" name="AutoShape 46"/>
          <p:cNvSpPr>
            <a:spLocks noChangeArrowheads="1"/>
          </p:cNvSpPr>
          <p:nvPr/>
        </p:nvSpPr>
        <p:spPr bwMode="auto">
          <a:xfrm rot="7140000">
            <a:off x="7374732" y="3191502"/>
            <a:ext cx="381000" cy="503237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7" name="AutoShape 47"/>
          <p:cNvSpPr>
            <a:spLocks noChangeArrowheads="1"/>
          </p:cNvSpPr>
          <p:nvPr/>
        </p:nvSpPr>
        <p:spPr bwMode="auto">
          <a:xfrm rot="-3300000">
            <a:off x="7171532" y="3362952"/>
            <a:ext cx="381000" cy="503237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8" name="AutoShape 48"/>
          <p:cNvSpPr>
            <a:spLocks noChangeArrowheads="1"/>
          </p:cNvSpPr>
          <p:nvPr/>
        </p:nvSpPr>
        <p:spPr bwMode="auto">
          <a:xfrm>
            <a:off x="6399213" y="2681121"/>
            <a:ext cx="679450" cy="282575"/>
          </a:xfrm>
          <a:prstGeom prst="chevron">
            <a:avLst>
              <a:gd name="adj" fmla="val 60112"/>
            </a:avLst>
          </a:prstGeom>
          <a:solidFill>
            <a:schemeClr val="accent2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69" name="AutoShape 49"/>
          <p:cNvSpPr>
            <a:spLocks noChangeArrowheads="1"/>
          </p:cNvSpPr>
          <p:nvPr/>
        </p:nvSpPr>
        <p:spPr bwMode="auto">
          <a:xfrm rot="-10740000">
            <a:off x="6805613" y="2681121"/>
            <a:ext cx="679450" cy="282575"/>
          </a:xfrm>
          <a:prstGeom prst="chevron">
            <a:avLst>
              <a:gd name="adj" fmla="val 60112"/>
            </a:avLst>
          </a:prstGeom>
          <a:solidFill>
            <a:schemeClr val="accent2">
              <a:alpha val="89803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0" name="AutoShape 50"/>
          <p:cNvSpPr>
            <a:spLocks noChangeArrowheads="1"/>
          </p:cNvSpPr>
          <p:nvPr/>
        </p:nvSpPr>
        <p:spPr bwMode="auto">
          <a:xfrm rot="4260000">
            <a:off x="5850732" y="3134352"/>
            <a:ext cx="381000" cy="503237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1" name="AutoShape 51"/>
          <p:cNvSpPr>
            <a:spLocks noChangeArrowheads="1"/>
          </p:cNvSpPr>
          <p:nvPr/>
        </p:nvSpPr>
        <p:spPr bwMode="auto">
          <a:xfrm rot="-6900000">
            <a:off x="5952332" y="3305802"/>
            <a:ext cx="381000" cy="503237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2" name="Text Box 52"/>
          <p:cNvSpPr txBox="1">
            <a:spLocks noChangeArrowheads="1"/>
          </p:cNvSpPr>
          <p:nvPr/>
        </p:nvSpPr>
        <p:spPr bwMode="auto">
          <a:xfrm>
            <a:off x="4875213" y="3293896"/>
            <a:ext cx="539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0"/>
              <a:t>=</a:t>
            </a:r>
          </a:p>
        </p:txBody>
      </p:sp>
      <p:sp>
        <p:nvSpPr>
          <p:cNvPr id="133173" name="Text Box 53"/>
          <p:cNvSpPr txBox="1">
            <a:spLocks noChangeArrowheads="1"/>
          </p:cNvSpPr>
          <p:nvPr/>
        </p:nvSpPr>
        <p:spPr bwMode="auto">
          <a:xfrm>
            <a:off x="39688" y="5046496"/>
            <a:ext cx="32543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/>
              <a:t>Эритроциты с </a:t>
            </a:r>
          </a:p>
          <a:p>
            <a:pPr algn="ctr"/>
            <a:r>
              <a:rPr lang="ru-RU" sz="2800"/>
              <a:t>поверхностными</a:t>
            </a:r>
          </a:p>
          <a:p>
            <a:pPr algn="ctr"/>
            <a:r>
              <a:rPr lang="ru-RU" sz="2800"/>
              <a:t> антигенами</a:t>
            </a:r>
          </a:p>
        </p:txBody>
      </p:sp>
      <p:sp>
        <p:nvSpPr>
          <p:cNvPr id="133174" name="Text Box 54"/>
          <p:cNvSpPr txBox="1">
            <a:spLocks noChangeArrowheads="1"/>
          </p:cNvSpPr>
          <p:nvPr/>
        </p:nvSpPr>
        <p:spPr bwMode="auto">
          <a:xfrm>
            <a:off x="3059113" y="4757571"/>
            <a:ext cx="2774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Полные </a:t>
            </a:r>
          </a:p>
          <a:p>
            <a:pPr algn="ctr"/>
            <a:r>
              <a:rPr lang="ru-RU" sz="2800"/>
              <a:t>агглютинины</a:t>
            </a:r>
          </a:p>
        </p:txBody>
      </p:sp>
      <p:sp>
        <p:nvSpPr>
          <p:cNvPr id="133175" name="Text Box 55"/>
          <p:cNvSpPr txBox="1">
            <a:spLocks noChangeArrowheads="1"/>
          </p:cNvSpPr>
          <p:nvPr/>
        </p:nvSpPr>
        <p:spPr bwMode="auto">
          <a:xfrm>
            <a:off x="6030913" y="5406858"/>
            <a:ext cx="271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Агглютинация</a:t>
            </a:r>
          </a:p>
        </p:txBody>
      </p:sp>
      <p:sp>
        <p:nvSpPr>
          <p:cNvPr id="133176" name="AutoShape 56"/>
          <p:cNvSpPr>
            <a:spLocks noChangeArrowheads="1"/>
          </p:cNvSpPr>
          <p:nvPr/>
        </p:nvSpPr>
        <p:spPr bwMode="auto">
          <a:xfrm rot="-3300000">
            <a:off x="5857082" y="4604377"/>
            <a:ext cx="381000" cy="503237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7" name="AutoShape 57"/>
          <p:cNvSpPr>
            <a:spLocks noChangeArrowheads="1"/>
          </p:cNvSpPr>
          <p:nvPr/>
        </p:nvSpPr>
        <p:spPr bwMode="auto">
          <a:xfrm rot="7140000">
            <a:off x="6053932" y="4375777"/>
            <a:ext cx="381000" cy="503237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8" name="AutoShape 58"/>
          <p:cNvSpPr>
            <a:spLocks noChangeArrowheads="1"/>
          </p:cNvSpPr>
          <p:nvPr/>
        </p:nvSpPr>
        <p:spPr bwMode="auto">
          <a:xfrm rot="-6900000">
            <a:off x="7069932" y="4490077"/>
            <a:ext cx="381000" cy="503237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9" name="AutoShape 59"/>
          <p:cNvSpPr>
            <a:spLocks noChangeArrowheads="1"/>
          </p:cNvSpPr>
          <p:nvPr/>
        </p:nvSpPr>
        <p:spPr bwMode="auto">
          <a:xfrm rot="4260000">
            <a:off x="6968332" y="4318627"/>
            <a:ext cx="381000" cy="503237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0" name="AutoShape 60"/>
          <p:cNvSpPr>
            <a:spLocks noChangeArrowheads="1"/>
          </p:cNvSpPr>
          <p:nvPr/>
        </p:nvSpPr>
        <p:spPr bwMode="auto">
          <a:xfrm rot="-6900000">
            <a:off x="8593932" y="3347077"/>
            <a:ext cx="381000" cy="503237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1" name="AutoShape 61"/>
          <p:cNvSpPr>
            <a:spLocks noChangeArrowheads="1"/>
          </p:cNvSpPr>
          <p:nvPr/>
        </p:nvSpPr>
        <p:spPr bwMode="auto">
          <a:xfrm rot="-5820000">
            <a:off x="5348288" y="2052471"/>
            <a:ext cx="381000" cy="5016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2" name="AutoShape 62"/>
          <p:cNvSpPr>
            <a:spLocks noChangeArrowheads="1"/>
          </p:cNvSpPr>
          <p:nvPr/>
        </p:nvSpPr>
        <p:spPr bwMode="auto">
          <a:xfrm rot="4260000">
            <a:off x="8492332" y="3175627"/>
            <a:ext cx="381000" cy="503237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3" name="AutoShape 63"/>
          <p:cNvSpPr>
            <a:spLocks noChangeArrowheads="1"/>
          </p:cNvSpPr>
          <p:nvPr/>
        </p:nvSpPr>
        <p:spPr bwMode="auto">
          <a:xfrm rot="4894969">
            <a:off x="5283201" y="1866733"/>
            <a:ext cx="381000" cy="504825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4" name="AutoShape 64"/>
          <p:cNvSpPr>
            <a:spLocks noChangeArrowheads="1"/>
          </p:cNvSpPr>
          <p:nvPr/>
        </p:nvSpPr>
        <p:spPr bwMode="auto">
          <a:xfrm rot="-6900000">
            <a:off x="7577932" y="2032627"/>
            <a:ext cx="381000" cy="503237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5" name="AutoShape 65"/>
          <p:cNvSpPr>
            <a:spLocks noChangeArrowheads="1"/>
          </p:cNvSpPr>
          <p:nvPr/>
        </p:nvSpPr>
        <p:spPr bwMode="auto">
          <a:xfrm rot="4260000">
            <a:off x="7443788" y="1796883"/>
            <a:ext cx="381000" cy="5016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6" name="AutoShape 66"/>
          <p:cNvSpPr>
            <a:spLocks noChangeArrowheads="1"/>
          </p:cNvSpPr>
          <p:nvPr/>
        </p:nvSpPr>
        <p:spPr bwMode="auto">
          <a:xfrm rot="751388">
            <a:off x="3859213" y="2493796"/>
            <a:ext cx="679450" cy="284162"/>
          </a:xfrm>
          <a:prstGeom prst="chevron">
            <a:avLst>
              <a:gd name="adj" fmla="val 59777"/>
            </a:avLst>
          </a:prstGeom>
          <a:solidFill>
            <a:schemeClr val="accent2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7" name="AutoShape 67"/>
          <p:cNvSpPr>
            <a:spLocks noChangeArrowheads="1"/>
          </p:cNvSpPr>
          <p:nvPr/>
        </p:nvSpPr>
        <p:spPr bwMode="auto">
          <a:xfrm rot="-9981998">
            <a:off x="4164013" y="2550946"/>
            <a:ext cx="679450" cy="284162"/>
          </a:xfrm>
          <a:prstGeom prst="chevron">
            <a:avLst>
              <a:gd name="adj" fmla="val 59777"/>
            </a:avLst>
          </a:prstGeom>
          <a:solidFill>
            <a:schemeClr val="accent2">
              <a:alpha val="89803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8" name="AutoShape 68"/>
          <p:cNvSpPr>
            <a:spLocks noChangeArrowheads="1"/>
          </p:cNvSpPr>
          <p:nvPr/>
        </p:nvSpPr>
        <p:spPr bwMode="auto">
          <a:xfrm>
            <a:off x="3852863" y="3922546"/>
            <a:ext cx="676275" cy="284162"/>
          </a:xfrm>
          <a:prstGeom prst="chevron">
            <a:avLst>
              <a:gd name="adj" fmla="val 5949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9" name="AutoShape 69"/>
          <p:cNvSpPr>
            <a:spLocks noChangeArrowheads="1"/>
          </p:cNvSpPr>
          <p:nvPr/>
        </p:nvSpPr>
        <p:spPr bwMode="auto">
          <a:xfrm rot="-10740000">
            <a:off x="4211638" y="3922546"/>
            <a:ext cx="677862" cy="284162"/>
          </a:xfrm>
          <a:prstGeom prst="chevron">
            <a:avLst>
              <a:gd name="adj" fmla="val 59637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0" name="AutoShape 70"/>
          <p:cNvSpPr>
            <a:spLocks noChangeArrowheads="1"/>
          </p:cNvSpPr>
          <p:nvPr/>
        </p:nvSpPr>
        <p:spPr bwMode="auto">
          <a:xfrm>
            <a:off x="3492500" y="4494046"/>
            <a:ext cx="677863" cy="284162"/>
          </a:xfrm>
          <a:prstGeom prst="chevron">
            <a:avLst>
              <a:gd name="adj" fmla="val 5963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91" name="AutoShape 71"/>
          <p:cNvSpPr>
            <a:spLocks noChangeArrowheads="1"/>
          </p:cNvSpPr>
          <p:nvPr/>
        </p:nvSpPr>
        <p:spPr bwMode="auto">
          <a:xfrm rot="-10740000">
            <a:off x="3852863" y="4494046"/>
            <a:ext cx="676275" cy="284162"/>
          </a:xfrm>
          <a:prstGeom prst="chevron">
            <a:avLst>
              <a:gd name="adj" fmla="val 59497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Oval 2"/>
          <p:cNvSpPr>
            <a:spLocks noChangeArrowheads="1"/>
          </p:cNvSpPr>
          <p:nvPr/>
        </p:nvSpPr>
        <p:spPr bwMode="auto">
          <a:xfrm>
            <a:off x="1219200" y="2616200"/>
            <a:ext cx="595313" cy="334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1320800" y="2443163"/>
            <a:ext cx="306388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2" name="AutoShape 4"/>
          <p:cNvSpPr>
            <a:spLocks noChangeArrowheads="1"/>
          </p:cNvSpPr>
          <p:nvPr/>
        </p:nvSpPr>
        <p:spPr bwMode="auto">
          <a:xfrm rot="4740000">
            <a:off x="1895475" y="2549525"/>
            <a:ext cx="173038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3" name="AutoShape 5"/>
          <p:cNvSpPr>
            <a:spLocks noChangeArrowheads="1"/>
          </p:cNvSpPr>
          <p:nvPr/>
        </p:nvSpPr>
        <p:spPr bwMode="auto">
          <a:xfrm rot="-5400000">
            <a:off x="981075" y="2606675"/>
            <a:ext cx="173038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4" name="AutoShape 6"/>
          <p:cNvSpPr>
            <a:spLocks noChangeArrowheads="1"/>
          </p:cNvSpPr>
          <p:nvPr/>
        </p:nvSpPr>
        <p:spPr bwMode="auto">
          <a:xfrm rot="-9120000">
            <a:off x="1117600" y="2901950"/>
            <a:ext cx="306388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2214563" y="321945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+</a:t>
            </a:r>
          </a:p>
        </p:txBody>
      </p:sp>
      <p:sp>
        <p:nvSpPr>
          <p:cNvPr id="135176" name="Rectangle 9"/>
          <p:cNvSpPr>
            <a:spLocks noChangeArrowheads="1"/>
          </p:cNvSpPr>
          <p:nvPr/>
        </p:nvSpPr>
        <p:spPr bwMode="auto">
          <a:xfrm>
            <a:off x="4267200" y="4216400"/>
            <a:ext cx="401638" cy="227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7" name="Text Box 10"/>
          <p:cNvSpPr txBox="1">
            <a:spLocks noChangeArrowheads="1"/>
          </p:cNvSpPr>
          <p:nvPr/>
        </p:nvSpPr>
        <p:spPr bwMode="auto">
          <a:xfrm>
            <a:off x="3962400" y="31877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+</a:t>
            </a:r>
          </a:p>
        </p:txBody>
      </p:sp>
      <p:sp>
        <p:nvSpPr>
          <p:cNvPr id="135178" name="Rectangle 11"/>
          <p:cNvSpPr>
            <a:spLocks noChangeArrowheads="1"/>
          </p:cNvSpPr>
          <p:nvPr/>
        </p:nvSpPr>
        <p:spPr bwMode="auto">
          <a:xfrm>
            <a:off x="4470400" y="3873500"/>
            <a:ext cx="401638" cy="227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79" name="Rectangle 12"/>
          <p:cNvSpPr>
            <a:spLocks noChangeArrowheads="1"/>
          </p:cNvSpPr>
          <p:nvPr/>
        </p:nvSpPr>
        <p:spPr bwMode="auto">
          <a:xfrm>
            <a:off x="4673600" y="3530600"/>
            <a:ext cx="401638" cy="227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80" name="Rectangle 13"/>
          <p:cNvSpPr>
            <a:spLocks noChangeArrowheads="1"/>
          </p:cNvSpPr>
          <p:nvPr/>
        </p:nvSpPr>
        <p:spPr bwMode="auto">
          <a:xfrm>
            <a:off x="4673600" y="3130550"/>
            <a:ext cx="401638" cy="227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81" name="Rectangle 14"/>
          <p:cNvSpPr>
            <a:spLocks noChangeArrowheads="1"/>
          </p:cNvSpPr>
          <p:nvPr/>
        </p:nvSpPr>
        <p:spPr bwMode="auto">
          <a:xfrm>
            <a:off x="4572000" y="2730500"/>
            <a:ext cx="401638" cy="2270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82" name="Rectangle 15"/>
          <p:cNvSpPr>
            <a:spLocks noChangeArrowheads="1"/>
          </p:cNvSpPr>
          <p:nvPr/>
        </p:nvSpPr>
        <p:spPr bwMode="auto">
          <a:xfrm>
            <a:off x="4267200" y="2390775"/>
            <a:ext cx="401638" cy="225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83" name="Oval 16"/>
          <p:cNvSpPr>
            <a:spLocks noChangeArrowheads="1"/>
          </p:cNvSpPr>
          <p:nvPr/>
        </p:nvSpPr>
        <p:spPr bwMode="auto">
          <a:xfrm>
            <a:off x="5588000" y="2274888"/>
            <a:ext cx="595313" cy="334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84" name="AutoShape 17"/>
          <p:cNvSpPr>
            <a:spLocks noChangeArrowheads="1"/>
          </p:cNvSpPr>
          <p:nvPr/>
        </p:nvSpPr>
        <p:spPr bwMode="auto">
          <a:xfrm>
            <a:off x="5689600" y="2101850"/>
            <a:ext cx="306388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85" name="AutoShape 18"/>
          <p:cNvSpPr>
            <a:spLocks noChangeArrowheads="1"/>
          </p:cNvSpPr>
          <p:nvPr/>
        </p:nvSpPr>
        <p:spPr bwMode="auto">
          <a:xfrm rot="5400000">
            <a:off x="6264275" y="2265363"/>
            <a:ext cx="173037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86" name="AutoShape 19"/>
          <p:cNvSpPr>
            <a:spLocks noChangeArrowheads="1"/>
          </p:cNvSpPr>
          <p:nvPr/>
        </p:nvSpPr>
        <p:spPr bwMode="auto">
          <a:xfrm rot="-5400000">
            <a:off x="5349875" y="2262188"/>
            <a:ext cx="173037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87" name="AutoShape 20"/>
          <p:cNvSpPr>
            <a:spLocks noChangeArrowheads="1"/>
          </p:cNvSpPr>
          <p:nvPr/>
        </p:nvSpPr>
        <p:spPr bwMode="auto">
          <a:xfrm rot="9660000">
            <a:off x="5892800" y="2560638"/>
            <a:ext cx="306388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88" name="Oval 21"/>
          <p:cNvSpPr>
            <a:spLocks noChangeArrowheads="1"/>
          </p:cNvSpPr>
          <p:nvPr/>
        </p:nvSpPr>
        <p:spPr bwMode="auto">
          <a:xfrm>
            <a:off x="6807200" y="3475038"/>
            <a:ext cx="595313" cy="334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89" name="AutoShape 22"/>
          <p:cNvSpPr>
            <a:spLocks noChangeArrowheads="1"/>
          </p:cNvSpPr>
          <p:nvPr/>
        </p:nvSpPr>
        <p:spPr bwMode="auto">
          <a:xfrm rot="2880000">
            <a:off x="7380288" y="3294063"/>
            <a:ext cx="173037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90" name="AutoShape 23"/>
          <p:cNvSpPr>
            <a:spLocks noChangeArrowheads="1"/>
          </p:cNvSpPr>
          <p:nvPr/>
        </p:nvSpPr>
        <p:spPr bwMode="auto">
          <a:xfrm rot="5400000">
            <a:off x="6772275" y="3294063"/>
            <a:ext cx="173037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91" name="AutoShape 24"/>
          <p:cNvSpPr>
            <a:spLocks noChangeArrowheads="1"/>
          </p:cNvSpPr>
          <p:nvPr/>
        </p:nvSpPr>
        <p:spPr bwMode="auto">
          <a:xfrm rot="-7860000">
            <a:off x="7381875" y="3579813"/>
            <a:ext cx="173037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92" name="AutoShape 25"/>
          <p:cNvSpPr>
            <a:spLocks noChangeArrowheads="1"/>
          </p:cNvSpPr>
          <p:nvPr/>
        </p:nvSpPr>
        <p:spPr bwMode="auto">
          <a:xfrm rot="10800000">
            <a:off x="6908800" y="3817938"/>
            <a:ext cx="306388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93" name="Oval 26"/>
          <p:cNvSpPr>
            <a:spLocks noChangeArrowheads="1"/>
          </p:cNvSpPr>
          <p:nvPr/>
        </p:nvSpPr>
        <p:spPr bwMode="auto">
          <a:xfrm>
            <a:off x="7821613" y="2274888"/>
            <a:ext cx="593725" cy="334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94" name="AutoShape 27"/>
          <p:cNvSpPr>
            <a:spLocks noChangeArrowheads="1"/>
          </p:cNvSpPr>
          <p:nvPr/>
        </p:nvSpPr>
        <p:spPr bwMode="auto">
          <a:xfrm>
            <a:off x="7923213" y="2109788"/>
            <a:ext cx="306387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95" name="AutoShape 28"/>
          <p:cNvSpPr>
            <a:spLocks noChangeArrowheads="1"/>
          </p:cNvSpPr>
          <p:nvPr/>
        </p:nvSpPr>
        <p:spPr bwMode="auto">
          <a:xfrm rot="5400000">
            <a:off x="8497888" y="2265363"/>
            <a:ext cx="173037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96" name="AutoShape 29"/>
          <p:cNvSpPr>
            <a:spLocks noChangeArrowheads="1"/>
          </p:cNvSpPr>
          <p:nvPr/>
        </p:nvSpPr>
        <p:spPr bwMode="auto">
          <a:xfrm rot="-5400000">
            <a:off x="7583488" y="2265363"/>
            <a:ext cx="173037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97" name="AutoShape 30"/>
          <p:cNvSpPr>
            <a:spLocks noChangeArrowheads="1"/>
          </p:cNvSpPr>
          <p:nvPr/>
        </p:nvSpPr>
        <p:spPr bwMode="auto">
          <a:xfrm rot="5280000">
            <a:off x="7888288" y="2492375"/>
            <a:ext cx="173038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98" name="AutoShape 31"/>
          <p:cNvSpPr>
            <a:spLocks noChangeArrowheads="1"/>
          </p:cNvSpPr>
          <p:nvPr/>
        </p:nvSpPr>
        <p:spPr bwMode="auto">
          <a:xfrm rot="-4227801">
            <a:off x="7319962" y="2955926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199" name="Rectangle 32"/>
          <p:cNvSpPr>
            <a:spLocks noChangeArrowheads="1"/>
          </p:cNvSpPr>
          <p:nvPr/>
        </p:nvSpPr>
        <p:spPr bwMode="auto">
          <a:xfrm rot="-4242598">
            <a:off x="7583487" y="2952751"/>
            <a:ext cx="225425" cy="355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00" name="AutoShape 33"/>
          <p:cNvSpPr>
            <a:spLocks noChangeArrowheads="1"/>
          </p:cNvSpPr>
          <p:nvPr/>
        </p:nvSpPr>
        <p:spPr bwMode="auto">
          <a:xfrm>
            <a:off x="2540000" y="2305050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01" name="Rectangle 34"/>
          <p:cNvSpPr>
            <a:spLocks noChangeArrowheads="1"/>
          </p:cNvSpPr>
          <p:nvPr/>
        </p:nvSpPr>
        <p:spPr bwMode="auto">
          <a:xfrm>
            <a:off x="3154363" y="2362200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02" name="AutoShape 35"/>
          <p:cNvSpPr>
            <a:spLocks noChangeArrowheads="1"/>
          </p:cNvSpPr>
          <p:nvPr/>
        </p:nvSpPr>
        <p:spPr bwMode="auto">
          <a:xfrm>
            <a:off x="2743200" y="2705100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03" name="Rectangle 36"/>
          <p:cNvSpPr>
            <a:spLocks noChangeArrowheads="1"/>
          </p:cNvSpPr>
          <p:nvPr/>
        </p:nvSpPr>
        <p:spPr bwMode="auto">
          <a:xfrm>
            <a:off x="3357563" y="2762250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04" name="AutoShape 37"/>
          <p:cNvSpPr>
            <a:spLocks noChangeArrowheads="1"/>
          </p:cNvSpPr>
          <p:nvPr/>
        </p:nvSpPr>
        <p:spPr bwMode="auto">
          <a:xfrm>
            <a:off x="2895600" y="3105150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05" name="Rectangle 38"/>
          <p:cNvSpPr>
            <a:spLocks noChangeArrowheads="1"/>
          </p:cNvSpPr>
          <p:nvPr/>
        </p:nvSpPr>
        <p:spPr bwMode="auto">
          <a:xfrm>
            <a:off x="3459163" y="3162300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06" name="AutoShape 39"/>
          <p:cNvSpPr>
            <a:spLocks noChangeArrowheads="1"/>
          </p:cNvSpPr>
          <p:nvPr/>
        </p:nvSpPr>
        <p:spPr bwMode="auto">
          <a:xfrm>
            <a:off x="3048000" y="3505200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07" name="Rectangle 40"/>
          <p:cNvSpPr>
            <a:spLocks noChangeArrowheads="1"/>
          </p:cNvSpPr>
          <p:nvPr/>
        </p:nvSpPr>
        <p:spPr bwMode="auto">
          <a:xfrm>
            <a:off x="3662363" y="3559175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08" name="AutoShape 41"/>
          <p:cNvSpPr>
            <a:spLocks noChangeArrowheads="1"/>
          </p:cNvSpPr>
          <p:nvPr/>
        </p:nvSpPr>
        <p:spPr bwMode="auto">
          <a:xfrm>
            <a:off x="2946400" y="3905250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09" name="Rectangle 42"/>
          <p:cNvSpPr>
            <a:spLocks noChangeArrowheads="1"/>
          </p:cNvSpPr>
          <p:nvPr/>
        </p:nvSpPr>
        <p:spPr bwMode="auto">
          <a:xfrm>
            <a:off x="3560763" y="3962400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10" name="AutoShape 43"/>
          <p:cNvSpPr>
            <a:spLocks noChangeArrowheads="1"/>
          </p:cNvSpPr>
          <p:nvPr/>
        </p:nvSpPr>
        <p:spPr bwMode="auto">
          <a:xfrm>
            <a:off x="2641600" y="4305300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11" name="Rectangle 44"/>
          <p:cNvSpPr>
            <a:spLocks noChangeArrowheads="1"/>
          </p:cNvSpPr>
          <p:nvPr/>
        </p:nvSpPr>
        <p:spPr bwMode="auto">
          <a:xfrm>
            <a:off x="3255963" y="4362450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12" name="AutoShape 45"/>
          <p:cNvSpPr>
            <a:spLocks noChangeArrowheads="1"/>
          </p:cNvSpPr>
          <p:nvPr/>
        </p:nvSpPr>
        <p:spPr bwMode="auto">
          <a:xfrm>
            <a:off x="6299200" y="2243138"/>
            <a:ext cx="965200" cy="309562"/>
          </a:xfrm>
          <a:prstGeom prst="chevron">
            <a:avLst>
              <a:gd name="adj" fmla="val 7794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13" name="AutoShape 46"/>
          <p:cNvSpPr>
            <a:spLocks noChangeArrowheads="1"/>
          </p:cNvSpPr>
          <p:nvPr/>
        </p:nvSpPr>
        <p:spPr bwMode="auto">
          <a:xfrm rot="10800000">
            <a:off x="6705600" y="2243138"/>
            <a:ext cx="965200" cy="309562"/>
          </a:xfrm>
          <a:prstGeom prst="chevron">
            <a:avLst>
              <a:gd name="adj" fmla="val 7794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14" name="Rectangle 47"/>
          <p:cNvSpPr>
            <a:spLocks noChangeArrowheads="1"/>
          </p:cNvSpPr>
          <p:nvPr/>
        </p:nvSpPr>
        <p:spPr bwMode="auto">
          <a:xfrm>
            <a:off x="6705600" y="2274888"/>
            <a:ext cx="450850" cy="25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15" name="AutoShape 48"/>
          <p:cNvSpPr>
            <a:spLocks noChangeArrowheads="1"/>
          </p:cNvSpPr>
          <p:nvPr/>
        </p:nvSpPr>
        <p:spPr bwMode="auto">
          <a:xfrm rot="-2220000">
            <a:off x="5484813" y="2503488"/>
            <a:ext cx="306387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16" name="AutoShape 49"/>
          <p:cNvSpPr>
            <a:spLocks noChangeArrowheads="1"/>
          </p:cNvSpPr>
          <p:nvPr/>
        </p:nvSpPr>
        <p:spPr bwMode="auto">
          <a:xfrm rot="8640000">
            <a:off x="8228013" y="2559050"/>
            <a:ext cx="306387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17" name="AutoShape 50"/>
          <p:cNvSpPr>
            <a:spLocks noChangeArrowheads="1"/>
          </p:cNvSpPr>
          <p:nvPr/>
        </p:nvSpPr>
        <p:spPr bwMode="auto">
          <a:xfrm rot="3518029">
            <a:off x="6100762" y="2614613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18" name="Rectangle 51"/>
          <p:cNvSpPr>
            <a:spLocks noChangeArrowheads="1"/>
          </p:cNvSpPr>
          <p:nvPr/>
        </p:nvSpPr>
        <p:spPr bwMode="auto">
          <a:xfrm rot="2901987">
            <a:off x="6414293" y="2840832"/>
            <a:ext cx="22701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19" name="AutoShape 52"/>
          <p:cNvSpPr>
            <a:spLocks noChangeArrowheads="1"/>
          </p:cNvSpPr>
          <p:nvPr/>
        </p:nvSpPr>
        <p:spPr bwMode="auto">
          <a:xfrm rot="6163603">
            <a:off x="7523162" y="2641601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20" name="Rectangle 53"/>
          <p:cNvSpPr>
            <a:spLocks noChangeArrowheads="1"/>
          </p:cNvSpPr>
          <p:nvPr/>
        </p:nvSpPr>
        <p:spPr bwMode="auto">
          <a:xfrm rot="5820000">
            <a:off x="7583487" y="2895601"/>
            <a:ext cx="225425" cy="355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21" name="AutoShape 54"/>
          <p:cNvSpPr>
            <a:spLocks noChangeArrowheads="1"/>
          </p:cNvSpPr>
          <p:nvPr/>
        </p:nvSpPr>
        <p:spPr bwMode="auto">
          <a:xfrm rot="-6712940">
            <a:off x="6361112" y="2898776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22" name="Rectangle 55"/>
          <p:cNvSpPr>
            <a:spLocks noChangeArrowheads="1"/>
          </p:cNvSpPr>
          <p:nvPr/>
        </p:nvSpPr>
        <p:spPr bwMode="auto">
          <a:xfrm rot="-2100000">
            <a:off x="6299200" y="2903538"/>
            <a:ext cx="401638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23" name="AutoShape 56"/>
          <p:cNvSpPr>
            <a:spLocks noChangeArrowheads="1"/>
          </p:cNvSpPr>
          <p:nvPr/>
        </p:nvSpPr>
        <p:spPr bwMode="auto">
          <a:xfrm rot="840000">
            <a:off x="6602413" y="3589338"/>
            <a:ext cx="306387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24" name="AutoShape 57"/>
          <p:cNvSpPr>
            <a:spLocks noChangeArrowheads="1"/>
          </p:cNvSpPr>
          <p:nvPr/>
        </p:nvSpPr>
        <p:spPr bwMode="auto">
          <a:xfrm rot="9000000">
            <a:off x="1624013" y="2901950"/>
            <a:ext cx="306387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25" name="Oval 58"/>
          <p:cNvSpPr>
            <a:spLocks noChangeArrowheads="1"/>
          </p:cNvSpPr>
          <p:nvPr/>
        </p:nvSpPr>
        <p:spPr bwMode="auto">
          <a:xfrm>
            <a:off x="709613" y="3359150"/>
            <a:ext cx="593725" cy="334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26" name="AutoShape 59"/>
          <p:cNvSpPr>
            <a:spLocks noChangeArrowheads="1"/>
          </p:cNvSpPr>
          <p:nvPr/>
        </p:nvSpPr>
        <p:spPr bwMode="auto">
          <a:xfrm>
            <a:off x="811213" y="3186113"/>
            <a:ext cx="306387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27" name="AutoShape 60"/>
          <p:cNvSpPr>
            <a:spLocks noChangeArrowheads="1"/>
          </p:cNvSpPr>
          <p:nvPr/>
        </p:nvSpPr>
        <p:spPr bwMode="auto">
          <a:xfrm rot="4740000">
            <a:off x="1385888" y="3292475"/>
            <a:ext cx="173038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28" name="AutoShape 61"/>
          <p:cNvSpPr>
            <a:spLocks noChangeArrowheads="1"/>
          </p:cNvSpPr>
          <p:nvPr/>
        </p:nvSpPr>
        <p:spPr bwMode="auto">
          <a:xfrm rot="-5400000">
            <a:off x="471488" y="3349625"/>
            <a:ext cx="173038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29" name="AutoShape 62"/>
          <p:cNvSpPr>
            <a:spLocks noChangeArrowheads="1"/>
          </p:cNvSpPr>
          <p:nvPr/>
        </p:nvSpPr>
        <p:spPr bwMode="auto">
          <a:xfrm rot="-9120000">
            <a:off x="608013" y="3644900"/>
            <a:ext cx="306387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30" name="AutoShape 63"/>
          <p:cNvSpPr>
            <a:spLocks noChangeArrowheads="1"/>
          </p:cNvSpPr>
          <p:nvPr/>
        </p:nvSpPr>
        <p:spPr bwMode="auto">
          <a:xfrm rot="9000000">
            <a:off x="1112838" y="3644900"/>
            <a:ext cx="307975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31" name="Oval 64"/>
          <p:cNvSpPr>
            <a:spLocks noChangeArrowheads="1"/>
          </p:cNvSpPr>
          <p:nvPr/>
        </p:nvSpPr>
        <p:spPr bwMode="auto">
          <a:xfrm>
            <a:off x="1016000" y="4044950"/>
            <a:ext cx="595313" cy="334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32" name="AutoShape 65"/>
          <p:cNvSpPr>
            <a:spLocks noChangeArrowheads="1"/>
          </p:cNvSpPr>
          <p:nvPr/>
        </p:nvSpPr>
        <p:spPr bwMode="auto">
          <a:xfrm>
            <a:off x="1117600" y="3871913"/>
            <a:ext cx="306388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33" name="AutoShape 66"/>
          <p:cNvSpPr>
            <a:spLocks noChangeArrowheads="1"/>
          </p:cNvSpPr>
          <p:nvPr/>
        </p:nvSpPr>
        <p:spPr bwMode="auto">
          <a:xfrm rot="4740000">
            <a:off x="1692275" y="3978275"/>
            <a:ext cx="173038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34" name="AutoShape 67"/>
          <p:cNvSpPr>
            <a:spLocks noChangeArrowheads="1"/>
          </p:cNvSpPr>
          <p:nvPr/>
        </p:nvSpPr>
        <p:spPr bwMode="auto">
          <a:xfrm rot="-5400000">
            <a:off x="777875" y="4035425"/>
            <a:ext cx="173038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35" name="AutoShape 68"/>
          <p:cNvSpPr>
            <a:spLocks noChangeArrowheads="1"/>
          </p:cNvSpPr>
          <p:nvPr/>
        </p:nvSpPr>
        <p:spPr bwMode="auto">
          <a:xfrm rot="-9120000">
            <a:off x="914400" y="4330700"/>
            <a:ext cx="306388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36" name="AutoShape 69"/>
          <p:cNvSpPr>
            <a:spLocks noChangeArrowheads="1"/>
          </p:cNvSpPr>
          <p:nvPr/>
        </p:nvSpPr>
        <p:spPr bwMode="auto">
          <a:xfrm rot="9000000">
            <a:off x="1420813" y="4330700"/>
            <a:ext cx="306387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37" name="Text Box 70"/>
          <p:cNvSpPr txBox="1">
            <a:spLocks noChangeArrowheads="1"/>
          </p:cNvSpPr>
          <p:nvPr/>
        </p:nvSpPr>
        <p:spPr bwMode="auto">
          <a:xfrm>
            <a:off x="5384800" y="31877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=</a:t>
            </a:r>
          </a:p>
        </p:txBody>
      </p:sp>
      <p:sp>
        <p:nvSpPr>
          <p:cNvPr id="135238" name="Text Box 74"/>
          <p:cNvSpPr txBox="1">
            <a:spLocks noChangeArrowheads="1"/>
          </p:cNvSpPr>
          <p:nvPr/>
        </p:nvSpPr>
        <p:spPr bwMode="auto">
          <a:xfrm>
            <a:off x="6583363" y="44180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35239" name="Text Box 76"/>
          <p:cNvSpPr txBox="1">
            <a:spLocks noChangeArrowheads="1"/>
          </p:cNvSpPr>
          <p:nvPr/>
        </p:nvSpPr>
        <p:spPr bwMode="auto">
          <a:xfrm>
            <a:off x="792163" y="601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35240" name="Rectangle 77"/>
          <p:cNvSpPr>
            <a:spLocks noChangeArrowheads="1"/>
          </p:cNvSpPr>
          <p:nvPr/>
        </p:nvSpPr>
        <p:spPr bwMode="auto">
          <a:xfrm>
            <a:off x="233363" y="44450"/>
            <a:ext cx="8442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>
                <a:solidFill>
                  <a:schemeClr val="tx2"/>
                </a:solidFill>
              </a:rPr>
              <a:t>Схема агглютинации эритроцитов неполными агглютинирующими агглютининами</a:t>
            </a:r>
          </a:p>
        </p:txBody>
      </p:sp>
      <p:sp>
        <p:nvSpPr>
          <p:cNvPr id="135241" name="AutoShape 78"/>
          <p:cNvSpPr>
            <a:spLocks noChangeArrowheads="1"/>
          </p:cNvSpPr>
          <p:nvPr/>
        </p:nvSpPr>
        <p:spPr bwMode="auto">
          <a:xfrm rot="5100000">
            <a:off x="6811962" y="3871913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42" name="Rectangle 79"/>
          <p:cNvSpPr>
            <a:spLocks noChangeArrowheads="1"/>
          </p:cNvSpPr>
          <p:nvPr/>
        </p:nvSpPr>
        <p:spPr bwMode="auto">
          <a:xfrm>
            <a:off x="6807200" y="4105275"/>
            <a:ext cx="401638" cy="225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43" name="AutoShape 80"/>
          <p:cNvSpPr>
            <a:spLocks noChangeArrowheads="1"/>
          </p:cNvSpPr>
          <p:nvPr/>
        </p:nvSpPr>
        <p:spPr bwMode="auto">
          <a:xfrm rot="-5740038">
            <a:off x="6811962" y="3983038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44" name="Rectangle 81"/>
          <p:cNvSpPr>
            <a:spLocks noChangeArrowheads="1"/>
          </p:cNvSpPr>
          <p:nvPr/>
        </p:nvSpPr>
        <p:spPr bwMode="auto">
          <a:xfrm>
            <a:off x="6913563" y="4049713"/>
            <a:ext cx="401637" cy="2270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5245" name="Rectangle 83"/>
          <p:cNvSpPr>
            <a:spLocks noChangeArrowheads="1"/>
          </p:cNvSpPr>
          <p:nvPr/>
        </p:nvSpPr>
        <p:spPr bwMode="auto">
          <a:xfrm>
            <a:off x="107950" y="4868863"/>
            <a:ext cx="1728788" cy="1728787"/>
          </a:xfrm>
          <a:prstGeom prst="rect">
            <a:avLst/>
          </a:prstGeom>
          <a:solidFill>
            <a:srgbClr val="FFFFFF">
              <a:alpha val="9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/>
              <a:t>Эритро-</a:t>
            </a:r>
          </a:p>
          <a:p>
            <a:pPr algn="ctr"/>
            <a:r>
              <a:rPr lang="ru-RU" sz="2400"/>
              <a:t>циты с</a:t>
            </a:r>
          </a:p>
          <a:p>
            <a:pPr algn="ctr"/>
            <a:r>
              <a:rPr lang="ru-RU" sz="2400"/>
              <a:t>антигенами</a:t>
            </a:r>
          </a:p>
          <a:p>
            <a:pPr algn="ctr"/>
            <a:endParaRPr lang="ru-RU" sz="2400" b="0"/>
          </a:p>
        </p:txBody>
      </p:sp>
      <p:sp>
        <p:nvSpPr>
          <p:cNvPr id="135246" name="Rectangle 85"/>
          <p:cNvSpPr>
            <a:spLocks noChangeArrowheads="1"/>
          </p:cNvSpPr>
          <p:nvPr/>
        </p:nvSpPr>
        <p:spPr bwMode="auto">
          <a:xfrm>
            <a:off x="2125663" y="4941888"/>
            <a:ext cx="2159000" cy="165576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/>
          </a:p>
          <a:p>
            <a:pPr algn="ctr"/>
            <a:r>
              <a:rPr lang="ru-RU" sz="2400"/>
              <a:t>Неполные </a:t>
            </a:r>
          </a:p>
          <a:p>
            <a:pPr algn="ctr"/>
            <a:r>
              <a:rPr lang="ru-RU" sz="2400"/>
              <a:t>агглютини-</a:t>
            </a:r>
          </a:p>
          <a:p>
            <a:pPr algn="ctr"/>
            <a:r>
              <a:rPr lang="ru-RU" sz="2400"/>
              <a:t>рующие</a:t>
            </a:r>
          </a:p>
          <a:p>
            <a:pPr algn="ctr"/>
            <a:r>
              <a:rPr lang="ru-RU" sz="2400"/>
              <a:t>агглютинины</a:t>
            </a:r>
          </a:p>
          <a:p>
            <a:pPr algn="ctr"/>
            <a:endParaRPr lang="ru-RU" sz="2400" b="0"/>
          </a:p>
        </p:txBody>
      </p:sp>
      <p:sp>
        <p:nvSpPr>
          <p:cNvPr id="135247" name="Rectangle 87"/>
          <p:cNvSpPr>
            <a:spLocks noChangeArrowheads="1"/>
          </p:cNvSpPr>
          <p:nvPr/>
        </p:nvSpPr>
        <p:spPr bwMode="auto">
          <a:xfrm>
            <a:off x="4427538" y="4941888"/>
            <a:ext cx="1730375" cy="15827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0"/>
              <a:t> </a:t>
            </a:r>
          </a:p>
          <a:p>
            <a:pPr algn="ctr"/>
            <a:r>
              <a:rPr lang="ru-RU" sz="2800"/>
              <a:t>Коллоид-</a:t>
            </a:r>
          </a:p>
          <a:p>
            <a:pPr algn="ctr"/>
            <a:r>
              <a:rPr lang="ru-RU" sz="2800"/>
              <a:t>ный </a:t>
            </a:r>
          </a:p>
          <a:p>
            <a:pPr algn="ctr"/>
            <a:r>
              <a:rPr lang="ru-RU" sz="2800"/>
              <a:t>раствор</a:t>
            </a:r>
          </a:p>
          <a:p>
            <a:pPr algn="ctr"/>
            <a:endParaRPr lang="ru-RU" sz="2800"/>
          </a:p>
        </p:txBody>
      </p:sp>
      <p:sp>
        <p:nvSpPr>
          <p:cNvPr id="135248" name="Rectangle 89"/>
          <p:cNvSpPr>
            <a:spLocks noChangeArrowheads="1"/>
          </p:cNvSpPr>
          <p:nvPr/>
        </p:nvSpPr>
        <p:spPr bwMode="auto">
          <a:xfrm>
            <a:off x="6300788" y="5157788"/>
            <a:ext cx="2593975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  <a:p>
            <a:pPr algn="ctr"/>
            <a:r>
              <a:rPr lang="ru-RU" sz="2800"/>
              <a:t>Агглютинация</a:t>
            </a:r>
          </a:p>
          <a:p>
            <a:pPr algn="ctr"/>
            <a:endParaRPr lang="ru-RU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88913"/>
            <a:ext cx="76327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Text Box 3"/>
          <p:cNvSpPr txBox="1">
            <a:spLocks noChangeArrowheads="1"/>
          </p:cNvSpPr>
          <p:nvPr/>
        </p:nvSpPr>
        <p:spPr bwMode="auto">
          <a:xfrm>
            <a:off x="323850" y="4221163"/>
            <a:ext cx="84978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Выявление неполных антител в коллоидной среде: 1 – эритроцит с поверхностными антигенами; 2 - неполное антитело; 3 – молекула коллоидного вещества (желатин, полиглюкин, протеолитические ферменты).</a:t>
            </a:r>
            <a:r>
              <a:rPr lang="ru-RU" sz="3200"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82804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Text Box 3"/>
          <p:cNvSpPr txBox="1">
            <a:spLocks noChangeArrowheads="1"/>
          </p:cNvSpPr>
          <p:nvPr/>
        </p:nvSpPr>
        <p:spPr bwMode="auto">
          <a:xfrm>
            <a:off x="539750" y="5457825"/>
            <a:ext cx="84248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Неполные антитела сорбировались на полимерной матрице.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85693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Text Box 3"/>
          <p:cNvSpPr txBox="1">
            <a:spLocks noChangeArrowheads="1"/>
          </p:cNvSpPr>
          <p:nvPr/>
        </p:nvSpPr>
        <p:spPr bwMode="auto">
          <a:xfrm>
            <a:off x="971550" y="5895975"/>
            <a:ext cx="7129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latin typeface="Times New Roman" pitchFamily="18" charset="0"/>
              </a:rPr>
              <a:t>Произошла агглютинация.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 eaLnBrk="1" hangingPunct="1"/>
            <a:r>
              <a:rPr lang="ru-RU" sz="4400" b="1"/>
              <a:t>Группы крови открыли в 1901-1907 г.г.</a:t>
            </a:r>
            <a:r>
              <a:rPr lang="ru-RU" b="1"/>
              <a:t> </a:t>
            </a:r>
          </a:p>
          <a:p>
            <a:pPr algn="ctr" eaLnBrk="1" hangingPunct="1">
              <a:buFontTx/>
              <a:buNone/>
            </a:pPr>
            <a:r>
              <a:rPr lang="ru-RU" sz="6000" b="1"/>
              <a:t>К. Ландштейнер </a:t>
            </a:r>
          </a:p>
          <a:p>
            <a:pPr algn="ctr" eaLnBrk="1" hangingPunct="1">
              <a:buFontTx/>
              <a:buNone/>
            </a:pPr>
            <a:r>
              <a:rPr lang="ru-RU" sz="6000" b="1"/>
              <a:t>Я. Янский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Oval 2"/>
          <p:cNvSpPr>
            <a:spLocks noChangeArrowheads="1"/>
          </p:cNvSpPr>
          <p:nvPr/>
        </p:nvSpPr>
        <p:spPr bwMode="auto">
          <a:xfrm>
            <a:off x="1219200" y="1452563"/>
            <a:ext cx="595313" cy="334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39" name="AutoShape 3"/>
          <p:cNvSpPr>
            <a:spLocks noChangeArrowheads="1"/>
          </p:cNvSpPr>
          <p:nvPr/>
        </p:nvSpPr>
        <p:spPr bwMode="auto">
          <a:xfrm>
            <a:off x="1320800" y="1279525"/>
            <a:ext cx="306388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0" name="AutoShape 4"/>
          <p:cNvSpPr>
            <a:spLocks noChangeArrowheads="1"/>
          </p:cNvSpPr>
          <p:nvPr/>
        </p:nvSpPr>
        <p:spPr bwMode="auto">
          <a:xfrm rot="4740000">
            <a:off x="1895475" y="1385888"/>
            <a:ext cx="173037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-5400000">
            <a:off x="981075" y="1443038"/>
            <a:ext cx="173037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2" name="AutoShape 6"/>
          <p:cNvSpPr>
            <a:spLocks noChangeArrowheads="1"/>
          </p:cNvSpPr>
          <p:nvPr/>
        </p:nvSpPr>
        <p:spPr bwMode="auto">
          <a:xfrm rot="-9120000">
            <a:off x="1117600" y="1738313"/>
            <a:ext cx="306388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2214563" y="20558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+</a:t>
            </a:r>
          </a:p>
        </p:txBody>
      </p:sp>
      <p:sp>
        <p:nvSpPr>
          <p:cNvPr id="142344" name="Rectangle 9"/>
          <p:cNvSpPr>
            <a:spLocks noChangeArrowheads="1"/>
          </p:cNvSpPr>
          <p:nvPr/>
        </p:nvSpPr>
        <p:spPr bwMode="auto">
          <a:xfrm>
            <a:off x="6913563" y="3052763"/>
            <a:ext cx="401637" cy="2270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5" name="Text Box 10"/>
          <p:cNvSpPr txBox="1">
            <a:spLocks noChangeArrowheads="1"/>
          </p:cNvSpPr>
          <p:nvPr/>
        </p:nvSpPr>
        <p:spPr bwMode="auto">
          <a:xfrm>
            <a:off x="6307138" y="202406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+</a:t>
            </a:r>
          </a:p>
        </p:txBody>
      </p:sp>
      <p:sp>
        <p:nvSpPr>
          <p:cNvPr id="142346" name="Rectangle 11"/>
          <p:cNvSpPr>
            <a:spLocks noChangeArrowheads="1"/>
          </p:cNvSpPr>
          <p:nvPr/>
        </p:nvSpPr>
        <p:spPr bwMode="auto">
          <a:xfrm>
            <a:off x="7116763" y="2709863"/>
            <a:ext cx="401637" cy="2270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7" name="Rectangle 12"/>
          <p:cNvSpPr>
            <a:spLocks noChangeArrowheads="1"/>
          </p:cNvSpPr>
          <p:nvPr/>
        </p:nvSpPr>
        <p:spPr bwMode="auto">
          <a:xfrm>
            <a:off x="7319963" y="2366963"/>
            <a:ext cx="401637" cy="2270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8" name="Rectangle 13"/>
          <p:cNvSpPr>
            <a:spLocks noChangeArrowheads="1"/>
          </p:cNvSpPr>
          <p:nvPr/>
        </p:nvSpPr>
        <p:spPr bwMode="auto">
          <a:xfrm>
            <a:off x="7319963" y="1966913"/>
            <a:ext cx="401637" cy="2270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49" name="Rectangle 14"/>
          <p:cNvSpPr>
            <a:spLocks noChangeArrowheads="1"/>
          </p:cNvSpPr>
          <p:nvPr/>
        </p:nvSpPr>
        <p:spPr bwMode="auto">
          <a:xfrm>
            <a:off x="7218363" y="1566863"/>
            <a:ext cx="401637" cy="2270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50" name="Rectangle 15"/>
          <p:cNvSpPr>
            <a:spLocks noChangeArrowheads="1"/>
          </p:cNvSpPr>
          <p:nvPr/>
        </p:nvSpPr>
        <p:spPr bwMode="auto">
          <a:xfrm>
            <a:off x="6908800" y="1223963"/>
            <a:ext cx="401638" cy="2270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51" name="AutoShape 16"/>
          <p:cNvSpPr>
            <a:spLocks noChangeArrowheads="1"/>
          </p:cNvSpPr>
          <p:nvPr/>
        </p:nvSpPr>
        <p:spPr bwMode="auto">
          <a:xfrm>
            <a:off x="2540000" y="11414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52" name="Rectangle 17"/>
          <p:cNvSpPr>
            <a:spLocks noChangeArrowheads="1"/>
          </p:cNvSpPr>
          <p:nvPr/>
        </p:nvSpPr>
        <p:spPr bwMode="auto">
          <a:xfrm>
            <a:off x="3154363" y="119856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53" name="AutoShape 18"/>
          <p:cNvSpPr>
            <a:spLocks noChangeArrowheads="1"/>
          </p:cNvSpPr>
          <p:nvPr/>
        </p:nvSpPr>
        <p:spPr bwMode="auto">
          <a:xfrm>
            <a:off x="2743200" y="154146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54" name="Rectangle 19"/>
          <p:cNvSpPr>
            <a:spLocks noChangeArrowheads="1"/>
          </p:cNvSpPr>
          <p:nvPr/>
        </p:nvSpPr>
        <p:spPr bwMode="auto">
          <a:xfrm>
            <a:off x="3357563" y="159861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55" name="AutoShape 20"/>
          <p:cNvSpPr>
            <a:spLocks noChangeArrowheads="1"/>
          </p:cNvSpPr>
          <p:nvPr/>
        </p:nvSpPr>
        <p:spPr bwMode="auto">
          <a:xfrm>
            <a:off x="2895600" y="19415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56" name="Rectangle 21"/>
          <p:cNvSpPr>
            <a:spLocks noChangeArrowheads="1"/>
          </p:cNvSpPr>
          <p:nvPr/>
        </p:nvSpPr>
        <p:spPr bwMode="auto">
          <a:xfrm>
            <a:off x="3459163" y="199866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57" name="AutoShape 22"/>
          <p:cNvSpPr>
            <a:spLocks noChangeArrowheads="1"/>
          </p:cNvSpPr>
          <p:nvPr/>
        </p:nvSpPr>
        <p:spPr bwMode="auto">
          <a:xfrm>
            <a:off x="3048000" y="234156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58" name="Rectangle 23"/>
          <p:cNvSpPr>
            <a:spLocks noChangeArrowheads="1"/>
          </p:cNvSpPr>
          <p:nvPr/>
        </p:nvSpPr>
        <p:spPr bwMode="auto">
          <a:xfrm>
            <a:off x="3662363" y="2395538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59" name="AutoShape 24"/>
          <p:cNvSpPr>
            <a:spLocks noChangeArrowheads="1"/>
          </p:cNvSpPr>
          <p:nvPr/>
        </p:nvSpPr>
        <p:spPr bwMode="auto">
          <a:xfrm>
            <a:off x="2946400" y="27416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60" name="Rectangle 25"/>
          <p:cNvSpPr>
            <a:spLocks noChangeArrowheads="1"/>
          </p:cNvSpPr>
          <p:nvPr/>
        </p:nvSpPr>
        <p:spPr bwMode="auto">
          <a:xfrm>
            <a:off x="3560763" y="279876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61" name="AutoShape 26"/>
          <p:cNvSpPr>
            <a:spLocks noChangeArrowheads="1"/>
          </p:cNvSpPr>
          <p:nvPr/>
        </p:nvSpPr>
        <p:spPr bwMode="auto">
          <a:xfrm>
            <a:off x="2641600" y="314166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62" name="Rectangle 27"/>
          <p:cNvSpPr>
            <a:spLocks noChangeArrowheads="1"/>
          </p:cNvSpPr>
          <p:nvPr/>
        </p:nvSpPr>
        <p:spPr bwMode="auto">
          <a:xfrm>
            <a:off x="3255963" y="319881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63" name="AutoShape 28"/>
          <p:cNvSpPr>
            <a:spLocks noChangeArrowheads="1"/>
          </p:cNvSpPr>
          <p:nvPr/>
        </p:nvSpPr>
        <p:spPr bwMode="auto">
          <a:xfrm rot="9000000">
            <a:off x="1624013" y="1738313"/>
            <a:ext cx="306387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64" name="Oval 29"/>
          <p:cNvSpPr>
            <a:spLocks noChangeArrowheads="1"/>
          </p:cNvSpPr>
          <p:nvPr/>
        </p:nvSpPr>
        <p:spPr bwMode="auto">
          <a:xfrm>
            <a:off x="709613" y="2195513"/>
            <a:ext cx="593725" cy="334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65" name="AutoShape 30"/>
          <p:cNvSpPr>
            <a:spLocks noChangeArrowheads="1"/>
          </p:cNvSpPr>
          <p:nvPr/>
        </p:nvSpPr>
        <p:spPr bwMode="auto">
          <a:xfrm>
            <a:off x="811213" y="2022475"/>
            <a:ext cx="306387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66" name="AutoShape 31"/>
          <p:cNvSpPr>
            <a:spLocks noChangeArrowheads="1"/>
          </p:cNvSpPr>
          <p:nvPr/>
        </p:nvSpPr>
        <p:spPr bwMode="auto">
          <a:xfrm rot="4740000">
            <a:off x="1385888" y="2128838"/>
            <a:ext cx="173037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67" name="AutoShape 32"/>
          <p:cNvSpPr>
            <a:spLocks noChangeArrowheads="1"/>
          </p:cNvSpPr>
          <p:nvPr/>
        </p:nvSpPr>
        <p:spPr bwMode="auto">
          <a:xfrm rot="-5400000">
            <a:off x="471488" y="2185988"/>
            <a:ext cx="173037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68" name="AutoShape 33"/>
          <p:cNvSpPr>
            <a:spLocks noChangeArrowheads="1"/>
          </p:cNvSpPr>
          <p:nvPr/>
        </p:nvSpPr>
        <p:spPr bwMode="auto">
          <a:xfrm rot="-9120000">
            <a:off x="608013" y="2481263"/>
            <a:ext cx="306387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69" name="AutoShape 34"/>
          <p:cNvSpPr>
            <a:spLocks noChangeArrowheads="1"/>
          </p:cNvSpPr>
          <p:nvPr/>
        </p:nvSpPr>
        <p:spPr bwMode="auto">
          <a:xfrm rot="9000000">
            <a:off x="1112838" y="2481263"/>
            <a:ext cx="307975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70" name="Oval 35"/>
          <p:cNvSpPr>
            <a:spLocks noChangeArrowheads="1"/>
          </p:cNvSpPr>
          <p:nvPr/>
        </p:nvSpPr>
        <p:spPr bwMode="auto">
          <a:xfrm>
            <a:off x="1016000" y="2881313"/>
            <a:ext cx="595313" cy="334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71" name="AutoShape 36"/>
          <p:cNvSpPr>
            <a:spLocks noChangeArrowheads="1"/>
          </p:cNvSpPr>
          <p:nvPr/>
        </p:nvSpPr>
        <p:spPr bwMode="auto">
          <a:xfrm>
            <a:off x="1117600" y="2708275"/>
            <a:ext cx="306388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72" name="AutoShape 37"/>
          <p:cNvSpPr>
            <a:spLocks noChangeArrowheads="1"/>
          </p:cNvSpPr>
          <p:nvPr/>
        </p:nvSpPr>
        <p:spPr bwMode="auto">
          <a:xfrm rot="4740000">
            <a:off x="1692275" y="2814638"/>
            <a:ext cx="173037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73" name="AutoShape 38"/>
          <p:cNvSpPr>
            <a:spLocks noChangeArrowheads="1"/>
          </p:cNvSpPr>
          <p:nvPr/>
        </p:nvSpPr>
        <p:spPr bwMode="auto">
          <a:xfrm rot="-5400000">
            <a:off x="777875" y="2871788"/>
            <a:ext cx="173037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74" name="AutoShape 39"/>
          <p:cNvSpPr>
            <a:spLocks noChangeArrowheads="1"/>
          </p:cNvSpPr>
          <p:nvPr/>
        </p:nvSpPr>
        <p:spPr bwMode="auto">
          <a:xfrm rot="-9120000">
            <a:off x="914400" y="3167063"/>
            <a:ext cx="306388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75" name="AutoShape 40"/>
          <p:cNvSpPr>
            <a:spLocks noChangeArrowheads="1"/>
          </p:cNvSpPr>
          <p:nvPr/>
        </p:nvSpPr>
        <p:spPr bwMode="auto">
          <a:xfrm rot="9000000">
            <a:off x="1420813" y="3167063"/>
            <a:ext cx="306387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76" name="AutoShape 41"/>
          <p:cNvSpPr>
            <a:spLocks noChangeArrowheads="1"/>
          </p:cNvSpPr>
          <p:nvPr/>
        </p:nvSpPr>
        <p:spPr bwMode="auto">
          <a:xfrm>
            <a:off x="3657600" y="13700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77" name="Rectangle 42"/>
          <p:cNvSpPr>
            <a:spLocks noChangeArrowheads="1"/>
          </p:cNvSpPr>
          <p:nvPr/>
        </p:nvSpPr>
        <p:spPr bwMode="auto">
          <a:xfrm>
            <a:off x="4271963" y="142716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78" name="AutoShape 43"/>
          <p:cNvSpPr>
            <a:spLocks noChangeArrowheads="1"/>
          </p:cNvSpPr>
          <p:nvPr/>
        </p:nvSpPr>
        <p:spPr bwMode="auto">
          <a:xfrm>
            <a:off x="3860800" y="177006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79" name="Rectangle 44"/>
          <p:cNvSpPr>
            <a:spLocks noChangeArrowheads="1"/>
          </p:cNvSpPr>
          <p:nvPr/>
        </p:nvSpPr>
        <p:spPr bwMode="auto">
          <a:xfrm>
            <a:off x="4475163" y="182721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80" name="AutoShape 45"/>
          <p:cNvSpPr>
            <a:spLocks noChangeArrowheads="1"/>
          </p:cNvSpPr>
          <p:nvPr/>
        </p:nvSpPr>
        <p:spPr bwMode="auto">
          <a:xfrm>
            <a:off x="4013200" y="21701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81" name="Rectangle 46"/>
          <p:cNvSpPr>
            <a:spLocks noChangeArrowheads="1"/>
          </p:cNvSpPr>
          <p:nvPr/>
        </p:nvSpPr>
        <p:spPr bwMode="auto">
          <a:xfrm>
            <a:off x="4576763" y="222726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82" name="AutoShape 47"/>
          <p:cNvSpPr>
            <a:spLocks noChangeArrowheads="1"/>
          </p:cNvSpPr>
          <p:nvPr/>
        </p:nvSpPr>
        <p:spPr bwMode="auto">
          <a:xfrm>
            <a:off x="4165600" y="257016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83" name="Rectangle 48"/>
          <p:cNvSpPr>
            <a:spLocks noChangeArrowheads="1"/>
          </p:cNvSpPr>
          <p:nvPr/>
        </p:nvSpPr>
        <p:spPr bwMode="auto">
          <a:xfrm>
            <a:off x="4779963" y="2624138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84" name="AutoShape 49"/>
          <p:cNvSpPr>
            <a:spLocks noChangeArrowheads="1"/>
          </p:cNvSpPr>
          <p:nvPr/>
        </p:nvSpPr>
        <p:spPr bwMode="auto">
          <a:xfrm>
            <a:off x="4064000" y="29702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85" name="Rectangle 50"/>
          <p:cNvSpPr>
            <a:spLocks noChangeArrowheads="1"/>
          </p:cNvSpPr>
          <p:nvPr/>
        </p:nvSpPr>
        <p:spPr bwMode="auto">
          <a:xfrm>
            <a:off x="4678363" y="302736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86" name="AutoShape 52"/>
          <p:cNvSpPr>
            <a:spLocks noChangeArrowheads="1"/>
          </p:cNvSpPr>
          <p:nvPr/>
        </p:nvSpPr>
        <p:spPr bwMode="auto">
          <a:xfrm>
            <a:off x="4673600" y="110966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87" name="Rectangle 53"/>
          <p:cNvSpPr>
            <a:spLocks noChangeArrowheads="1"/>
          </p:cNvSpPr>
          <p:nvPr/>
        </p:nvSpPr>
        <p:spPr bwMode="auto">
          <a:xfrm>
            <a:off x="5287963" y="116681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88" name="AutoShape 54"/>
          <p:cNvSpPr>
            <a:spLocks noChangeArrowheads="1"/>
          </p:cNvSpPr>
          <p:nvPr/>
        </p:nvSpPr>
        <p:spPr bwMode="auto">
          <a:xfrm>
            <a:off x="4876800" y="15097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89" name="Rectangle 55"/>
          <p:cNvSpPr>
            <a:spLocks noChangeArrowheads="1"/>
          </p:cNvSpPr>
          <p:nvPr/>
        </p:nvSpPr>
        <p:spPr bwMode="auto">
          <a:xfrm>
            <a:off x="5491163" y="156686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90" name="AutoShape 56"/>
          <p:cNvSpPr>
            <a:spLocks noChangeArrowheads="1"/>
          </p:cNvSpPr>
          <p:nvPr/>
        </p:nvSpPr>
        <p:spPr bwMode="auto">
          <a:xfrm>
            <a:off x="5029200" y="190976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91" name="Rectangle 57"/>
          <p:cNvSpPr>
            <a:spLocks noChangeArrowheads="1"/>
          </p:cNvSpPr>
          <p:nvPr/>
        </p:nvSpPr>
        <p:spPr bwMode="auto">
          <a:xfrm>
            <a:off x="5592763" y="196691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92" name="AutoShape 58"/>
          <p:cNvSpPr>
            <a:spLocks noChangeArrowheads="1"/>
          </p:cNvSpPr>
          <p:nvPr/>
        </p:nvSpPr>
        <p:spPr bwMode="auto">
          <a:xfrm>
            <a:off x="5181600" y="23098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93" name="Rectangle 59"/>
          <p:cNvSpPr>
            <a:spLocks noChangeArrowheads="1"/>
          </p:cNvSpPr>
          <p:nvPr/>
        </p:nvSpPr>
        <p:spPr bwMode="auto">
          <a:xfrm>
            <a:off x="5795963" y="2363788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94" name="AutoShape 60"/>
          <p:cNvSpPr>
            <a:spLocks noChangeArrowheads="1"/>
          </p:cNvSpPr>
          <p:nvPr/>
        </p:nvSpPr>
        <p:spPr bwMode="auto">
          <a:xfrm>
            <a:off x="5080000" y="270986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95" name="Rectangle 61"/>
          <p:cNvSpPr>
            <a:spLocks noChangeArrowheads="1"/>
          </p:cNvSpPr>
          <p:nvPr/>
        </p:nvSpPr>
        <p:spPr bwMode="auto">
          <a:xfrm>
            <a:off x="5694363" y="276701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96" name="AutoShape 62"/>
          <p:cNvSpPr>
            <a:spLocks noChangeArrowheads="1"/>
          </p:cNvSpPr>
          <p:nvPr/>
        </p:nvSpPr>
        <p:spPr bwMode="auto">
          <a:xfrm>
            <a:off x="4775200" y="31099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97" name="Rectangle 63"/>
          <p:cNvSpPr>
            <a:spLocks noChangeArrowheads="1"/>
          </p:cNvSpPr>
          <p:nvPr/>
        </p:nvSpPr>
        <p:spPr bwMode="auto">
          <a:xfrm>
            <a:off x="5389563" y="3167063"/>
            <a:ext cx="401637" cy="2000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398" name="Text Box 64"/>
          <p:cNvSpPr txBox="1">
            <a:spLocks noChangeArrowheads="1"/>
          </p:cNvSpPr>
          <p:nvPr/>
        </p:nvSpPr>
        <p:spPr bwMode="auto">
          <a:xfrm>
            <a:off x="-36513" y="3429000"/>
            <a:ext cx="2736851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Эритроциты</a:t>
            </a:r>
          </a:p>
          <a:p>
            <a:pPr algn="ctr"/>
            <a:r>
              <a:rPr lang="ru-RU" sz="2400" b="0"/>
              <a:t> </a:t>
            </a:r>
          </a:p>
          <a:p>
            <a:pPr algn="ctr"/>
            <a:endParaRPr lang="ru-RU" sz="2400" b="0"/>
          </a:p>
        </p:txBody>
      </p:sp>
      <p:sp>
        <p:nvSpPr>
          <p:cNvPr id="142399" name="Text Box 65"/>
          <p:cNvSpPr txBox="1">
            <a:spLocks noChangeArrowheads="1"/>
          </p:cNvSpPr>
          <p:nvPr/>
        </p:nvSpPr>
        <p:spPr bwMode="auto">
          <a:xfrm>
            <a:off x="3433763" y="386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2400" name="Text Box 66"/>
          <p:cNvSpPr txBox="1">
            <a:spLocks noChangeArrowheads="1"/>
          </p:cNvSpPr>
          <p:nvPr/>
        </p:nvSpPr>
        <p:spPr bwMode="auto">
          <a:xfrm>
            <a:off x="3014663" y="3519488"/>
            <a:ext cx="255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/>
              <a:t>агглютинины</a:t>
            </a:r>
          </a:p>
        </p:txBody>
      </p:sp>
      <p:sp>
        <p:nvSpPr>
          <p:cNvPr id="142401" name="Text Box 67"/>
          <p:cNvSpPr txBox="1">
            <a:spLocks noChangeArrowheads="1"/>
          </p:cNvSpPr>
          <p:nvPr/>
        </p:nvSpPr>
        <p:spPr bwMode="auto">
          <a:xfrm>
            <a:off x="6786563" y="3708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2402" name="Text Box 68"/>
          <p:cNvSpPr txBox="1">
            <a:spLocks noChangeArrowheads="1"/>
          </p:cNvSpPr>
          <p:nvPr/>
        </p:nvSpPr>
        <p:spPr bwMode="auto">
          <a:xfrm>
            <a:off x="5472113" y="3573463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Коллоидный раствор</a:t>
            </a:r>
          </a:p>
        </p:txBody>
      </p:sp>
      <p:sp>
        <p:nvSpPr>
          <p:cNvPr id="142403" name="Text Box 69"/>
          <p:cNvSpPr txBox="1">
            <a:spLocks noChangeArrowheads="1"/>
          </p:cNvSpPr>
          <p:nvPr/>
        </p:nvSpPr>
        <p:spPr bwMode="auto">
          <a:xfrm>
            <a:off x="8310563" y="2108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2404" name="Text Box 70"/>
          <p:cNvSpPr txBox="1">
            <a:spLocks noChangeArrowheads="1"/>
          </p:cNvSpPr>
          <p:nvPr/>
        </p:nvSpPr>
        <p:spPr bwMode="auto">
          <a:xfrm>
            <a:off x="7932738" y="202406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=</a:t>
            </a:r>
          </a:p>
        </p:txBody>
      </p:sp>
      <p:sp>
        <p:nvSpPr>
          <p:cNvPr id="142405" name="Text Box 71"/>
          <p:cNvSpPr txBox="1">
            <a:spLocks noChangeArrowheads="1"/>
          </p:cNvSpPr>
          <p:nvPr/>
        </p:nvSpPr>
        <p:spPr bwMode="auto">
          <a:xfrm>
            <a:off x="355600" y="45196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=</a:t>
            </a:r>
          </a:p>
        </p:txBody>
      </p:sp>
      <p:sp>
        <p:nvSpPr>
          <p:cNvPr id="142406" name="Oval 72"/>
          <p:cNvSpPr>
            <a:spLocks noChangeArrowheads="1"/>
          </p:cNvSpPr>
          <p:nvPr/>
        </p:nvSpPr>
        <p:spPr bwMode="auto">
          <a:xfrm>
            <a:off x="1828800" y="4803775"/>
            <a:ext cx="595313" cy="334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07" name="AutoShape 73"/>
          <p:cNvSpPr>
            <a:spLocks noChangeArrowheads="1"/>
          </p:cNvSpPr>
          <p:nvPr/>
        </p:nvSpPr>
        <p:spPr bwMode="auto">
          <a:xfrm rot="2880000">
            <a:off x="2401888" y="4622800"/>
            <a:ext cx="173038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08" name="AutoShape 74"/>
          <p:cNvSpPr>
            <a:spLocks noChangeArrowheads="1"/>
          </p:cNvSpPr>
          <p:nvPr/>
        </p:nvSpPr>
        <p:spPr bwMode="auto">
          <a:xfrm rot="5400000">
            <a:off x="1844675" y="4624388"/>
            <a:ext cx="173037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09" name="AutoShape 75"/>
          <p:cNvSpPr>
            <a:spLocks noChangeArrowheads="1"/>
          </p:cNvSpPr>
          <p:nvPr/>
        </p:nvSpPr>
        <p:spPr bwMode="auto">
          <a:xfrm rot="-7860000">
            <a:off x="2403475" y="4908550"/>
            <a:ext cx="173038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10" name="AutoShape 76"/>
          <p:cNvSpPr>
            <a:spLocks noChangeArrowheads="1"/>
          </p:cNvSpPr>
          <p:nvPr/>
        </p:nvSpPr>
        <p:spPr bwMode="auto">
          <a:xfrm rot="10800000">
            <a:off x="1930400" y="5146675"/>
            <a:ext cx="306388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11" name="AutoShape 77"/>
          <p:cNvSpPr>
            <a:spLocks noChangeArrowheads="1"/>
          </p:cNvSpPr>
          <p:nvPr/>
        </p:nvSpPr>
        <p:spPr bwMode="auto">
          <a:xfrm rot="-4227801">
            <a:off x="2341562" y="4284663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12" name="Rectangle 78"/>
          <p:cNvSpPr>
            <a:spLocks noChangeArrowheads="1"/>
          </p:cNvSpPr>
          <p:nvPr/>
        </p:nvSpPr>
        <p:spPr bwMode="auto">
          <a:xfrm rot="-4242598">
            <a:off x="2604293" y="4282282"/>
            <a:ext cx="227013" cy="355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13" name="AutoShape 79"/>
          <p:cNvSpPr>
            <a:spLocks noChangeArrowheads="1"/>
          </p:cNvSpPr>
          <p:nvPr/>
        </p:nvSpPr>
        <p:spPr bwMode="auto">
          <a:xfrm rot="3518029">
            <a:off x="1071562" y="4000501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14" name="Rectangle 80"/>
          <p:cNvSpPr>
            <a:spLocks noChangeArrowheads="1"/>
          </p:cNvSpPr>
          <p:nvPr/>
        </p:nvSpPr>
        <p:spPr bwMode="auto">
          <a:xfrm rot="2901987">
            <a:off x="1436687" y="4170363"/>
            <a:ext cx="225425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15" name="AutoShape 81"/>
          <p:cNvSpPr>
            <a:spLocks noChangeArrowheads="1"/>
          </p:cNvSpPr>
          <p:nvPr/>
        </p:nvSpPr>
        <p:spPr bwMode="auto">
          <a:xfrm rot="6535237">
            <a:off x="2443162" y="4114801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16" name="Rectangle 82"/>
          <p:cNvSpPr>
            <a:spLocks noChangeArrowheads="1"/>
          </p:cNvSpPr>
          <p:nvPr/>
        </p:nvSpPr>
        <p:spPr bwMode="auto">
          <a:xfrm rot="6900000">
            <a:off x="2502694" y="4341019"/>
            <a:ext cx="227012" cy="355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17" name="AutoShape 83"/>
          <p:cNvSpPr>
            <a:spLocks noChangeArrowheads="1"/>
          </p:cNvSpPr>
          <p:nvPr/>
        </p:nvSpPr>
        <p:spPr bwMode="auto">
          <a:xfrm rot="-7105685">
            <a:off x="1331912" y="4257676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18" name="Rectangle 84"/>
          <p:cNvSpPr>
            <a:spLocks noChangeArrowheads="1"/>
          </p:cNvSpPr>
          <p:nvPr/>
        </p:nvSpPr>
        <p:spPr bwMode="auto">
          <a:xfrm rot="-2100000">
            <a:off x="1270000" y="4233863"/>
            <a:ext cx="401638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19" name="AutoShape 85"/>
          <p:cNvSpPr>
            <a:spLocks noChangeArrowheads="1"/>
          </p:cNvSpPr>
          <p:nvPr/>
        </p:nvSpPr>
        <p:spPr bwMode="auto">
          <a:xfrm rot="840000">
            <a:off x="1624013" y="4918075"/>
            <a:ext cx="306387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20" name="AutoShape 86"/>
          <p:cNvSpPr>
            <a:spLocks noChangeArrowheads="1"/>
          </p:cNvSpPr>
          <p:nvPr/>
        </p:nvSpPr>
        <p:spPr bwMode="auto">
          <a:xfrm rot="5100000">
            <a:off x="1833562" y="5200651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21" name="Rectangle 87"/>
          <p:cNvSpPr>
            <a:spLocks noChangeArrowheads="1"/>
          </p:cNvSpPr>
          <p:nvPr/>
        </p:nvSpPr>
        <p:spPr bwMode="auto">
          <a:xfrm>
            <a:off x="1828800" y="5434013"/>
            <a:ext cx="401638" cy="2270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22" name="AutoShape 88"/>
          <p:cNvSpPr>
            <a:spLocks noChangeArrowheads="1"/>
          </p:cNvSpPr>
          <p:nvPr/>
        </p:nvSpPr>
        <p:spPr bwMode="auto">
          <a:xfrm rot="-5670321">
            <a:off x="1833562" y="5314951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23" name="Rectangle 89"/>
          <p:cNvSpPr>
            <a:spLocks noChangeArrowheads="1"/>
          </p:cNvSpPr>
          <p:nvPr/>
        </p:nvSpPr>
        <p:spPr bwMode="auto">
          <a:xfrm>
            <a:off x="1935163" y="5380038"/>
            <a:ext cx="401637" cy="2254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24" name="AutoShape 90"/>
          <p:cNvSpPr>
            <a:spLocks noChangeArrowheads="1"/>
          </p:cNvSpPr>
          <p:nvPr/>
        </p:nvSpPr>
        <p:spPr bwMode="auto">
          <a:xfrm rot="9998139">
            <a:off x="762000" y="49768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25" name="AutoShape 91"/>
          <p:cNvSpPr>
            <a:spLocks noChangeArrowheads="1"/>
          </p:cNvSpPr>
          <p:nvPr/>
        </p:nvSpPr>
        <p:spPr bwMode="auto">
          <a:xfrm rot="-1244344">
            <a:off x="304800" y="50657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26" name="Rectangle 92"/>
          <p:cNvSpPr>
            <a:spLocks noChangeArrowheads="1"/>
          </p:cNvSpPr>
          <p:nvPr/>
        </p:nvSpPr>
        <p:spPr bwMode="auto">
          <a:xfrm rot="-960000">
            <a:off x="914400" y="5033963"/>
            <a:ext cx="401638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27" name="AutoShape 93"/>
          <p:cNvSpPr>
            <a:spLocks noChangeArrowheads="1"/>
          </p:cNvSpPr>
          <p:nvPr/>
        </p:nvSpPr>
        <p:spPr bwMode="auto">
          <a:xfrm rot="1156888">
            <a:off x="2540000" y="49768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28" name="AutoShape 94"/>
          <p:cNvSpPr>
            <a:spLocks noChangeArrowheads="1"/>
          </p:cNvSpPr>
          <p:nvPr/>
        </p:nvSpPr>
        <p:spPr bwMode="auto">
          <a:xfrm rot="-9626320">
            <a:off x="2946400" y="5065713"/>
            <a:ext cx="965200" cy="311150"/>
          </a:xfrm>
          <a:prstGeom prst="chevron">
            <a:avLst>
              <a:gd name="adj" fmla="val 7755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29" name="Rectangle 95"/>
          <p:cNvSpPr>
            <a:spLocks noChangeArrowheads="1"/>
          </p:cNvSpPr>
          <p:nvPr/>
        </p:nvSpPr>
        <p:spPr bwMode="auto">
          <a:xfrm rot="1380000">
            <a:off x="2844800" y="5033963"/>
            <a:ext cx="401638" cy="2270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30" name="Text Box 96"/>
          <p:cNvSpPr txBox="1">
            <a:spLocks noChangeArrowheads="1"/>
          </p:cNvSpPr>
          <p:nvPr/>
        </p:nvSpPr>
        <p:spPr bwMode="auto">
          <a:xfrm>
            <a:off x="179388" y="5949950"/>
            <a:ext cx="403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Комплексы антиген-антитело без агглютинации</a:t>
            </a:r>
          </a:p>
        </p:txBody>
      </p:sp>
      <p:sp>
        <p:nvSpPr>
          <p:cNvPr id="142431" name="Text Box 97"/>
          <p:cNvSpPr txBox="1">
            <a:spLocks noChangeArrowheads="1"/>
          </p:cNvSpPr>
          <p:nvPr/>
        </p:nvSpPr>
        <p:spPr bwMode="auto">
          <a:xfrm>
            <a:off x="4211638" y="5262563"/>
            <a:ext cx="2016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Снижение</a:t>
            </a:r>
          </a:p>
          <a:p>
            <a:pPr algn="ctr"/>
            <a:r>
              <a:rPr lang="ru-RU"/>
              <a:t> титра </a:t>
            </a:r>
          </a:p>
          <a:p>
            <a:pPr algn="ctr"/>
            <a:r>
              <a:rPr lang="ru-RU"/>
              <a:t>(разведение) </a:t>
            </a:r>
          </a:p>
          <a:p>
            <a:pPr algn="ctr"/>
            <a:r>
              <a:rPr lang="ru-RU"/>
              <a:t>агглютининов</a:t>
            </a:r>
          </a:p>
        </p:txBody>
      </p:sp>
      <p:sp>
        <p:nvSpPr>
          <p:cNvPr id="142432" name="Oval 98"/>
          <p:cNvSpPr>
            <a:spLocks noChangeArrowheads="1"/>
          </p:cNvSpPr>
          <p:nvPr/>
        </p:nvSpPr>
        <p:spPr bwMode="auto">
          <a:xfrm>
            <a:off x="5592763" y="4425950"/>
            <a:ext cx="593725" cy="334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33" name="AutoShape 99"/>
          <p:cNvSpPr>
            <a:spLocks noChangeArrowheads="1"/>
          </p:cNvSpPr>
          <p:nvPr/>
        </p:nvSpPr>
        <p:spPr bwMode="auto">
          <a:xfrm>
            <a:off x="5694363" y="4252913"/>
            <a:ext cx="306387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34" name="AutoShape 100"/>
          <p:cNvSpPr>
            <a:spLocks noChangeArrowheads="1"/>
          </p:cNvSpPr>
          <p:nvPr/>
        </p:nvSpPr>
        <p:spPr bwMode="auto">
          <a:xfrm rot="5400000">
            <a:off x="6269038" y="4416425"/>
            <a:ext cx="173038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35" name="AutoShape 101"/>
          <p:cNvSpPr>
            <a:spLocks noChangeArrowheads="1"/>
          </p:cNvSpPr>
          <p:nvPr/>
        </p:nvSpPr>
        <p:spPr bwMode="auto">
          <a:xfrm rot="9660000">
            <a:off x="5897563" y="4711700"/>
            <a:ext cx="306387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36" name="Oval 102"/>
          <p:cNvSpPr>
            <a:spLocks noChangeArrowheads="1"/>
          </p:cNvSpPr>
          <p:nvPr/>
        </p:nvSpPr>
        <p:spPr bwMode="auto">
          <a:xfrm>
            <a:off x="6811963" y="5626100"/>
            <a:ext cx="593725" cy="334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37" name="AutoShape 103"/>
          <p:cNvSpPr>
            <a:spLocks noChangeArrowheads="1"/>
          </p:cNvSpPr>
          <p:nvPr/>
        </p:nvSpPr>
        <p:spPr bwMode="auto">
          <a:xfrm rot="2880000">
            <a:off x="7384257" y="5444331"/>
            <a:ext cx="173038" cy="307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38" name="AutoShape 104"/>
          <p:cNvSpPr>
            <a:spLocks noChangeArrowheads="1"/>
          </p:cNvSpPr>
          <p:nvPr/>
        </p:nvSpPr>
        <p:spPr bwMode="auto">
          <a:xfrm rot="5400000">
            <a:off x="6777038" y="5445125"/>
            <a:ext cx="173038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39" name="AutoShape 105"/>
          <p:cNvSpPr>
            <a:spLocks noChangeArrowheads="1"/>
          </p:cNvSpPr>
          <p:nvPr/>
        </p:nvSpPr>
        <p:spPr bwMode="auto">
          <a:xfrm rot="-7860000">
            <a:off x="7386638" y="5730875"/>
            <a:ext cx="173038" cy="3063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40" name="AutoShape 106"/>
          <p:cNvSpPr>
            <a:spLocks noChangeArrowheads="1"/>
          </p:cNvSpPr>
          <p:nvPr/>
        </p:nvSpPr>
        <p:spPr bwMode="auto">
          <a:xfrm rot="10800000">
            <a:off x="6913563" y="5969000"/>
            <a:ext cx="306387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41" name="Oval 107"/>
          <p:cNvSpPr>
            <a:spLocks noChangeArrowheads="1"/>
          </p:cNvSpPr>
          <p:nvPr/>
        </p:nvSpPr>
        <p:spPr bwMode="auto">
          <a:xfrm>
            <a:off x="7824788" y="4425950"/>
            <a:ext cx="595312" cy="334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42" name="AutoShape 108"/>
          <p:cNvSpPr>
            <a:spLocks noChangeArrowheads="1"/>
          </p:cNvSpPr>
          <p:nvPr/>
        </p:nvSpPr>
        <p:spPr bwMode="auto">
          <a:xfrm>
            <a:off x="7926388" y="4260850"/>
            <a:ext cx="307975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43" name="AutoShape 109"/>
          <p:cNvSpPr>
            <a:spLocks noChangeArrowheads="1"/>
          </p:cNvSpPr>
          <p:nvPr/>
        </p:nvSpPr>
        <p:spPr bwMode="auto">
          <a:xfrm rot="-5400000">
            <a:off x="7587457" y="4415631"/>
            <a:ext cx="173038" cy="307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44" name="AutoShape 110"/>
          <p:cNvSpPr>
            <a:spLocks noChangeArrowheads="1"/>
          </p:cNvSpPr>
          <p:nvPr/>
        </p:nvSpPr>
        <p:spPr bwMode="auto">
          <a:xfrm rot="5280000">
            <a:off x="7892257" y="4642644"/>
            <a:ext cx="173037" cy="307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45" name="AutoShape 111"/>
          <p:cNvSpPr>
            <a:spLocks noChangeArrowheads="1"/>
          </p:cNvSpPr>
          <p:nvPr/>
        </p:nvSpPr>
        <p:spPr bwMode="auto">
          <a:xfrm rot="-4227801">
            <a:off x="7324725" y="5106988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46" name="Rectangle 112"/>
          <p:cNvSpPr>
            <a:spLocks noChangeArrowheads="1"/>
          </p:cNvSpPr>
          <p:nvPr/>
        </p:nvSpPr>
        <p:spPr bwMode="auto">
          <a:xfrm rot="-4242598">
            <a:off x="7588250" y="5103813"/>
            <a:ext cx="225425" cy="355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47" name="AutoShape 113"/>
          <p:cNvSpPr>
            <a:spLocks noChangeArrowheads="1"/>
          </p:cNvSpPr>
          <p:nvPr/>
        </p:nvSpPr>
        <p:spPr bwMode="auto">
          <a:xfrm>
            <a:off x="6303963" y="4394200"/>
            <a:ext cx="965200" cy="309563"/>
          </a:xfrm>
          <a:prstGeom prst="chevron">
            <a:avLst>
              <a:gd name="adj" fmla="val 7794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48" name="AutoShape 114"/>
          <p:cNvSpPr>
            <a:spLocks noChangeArrowheads="1"/>
          </p:cNvSpPr>
          <p:nvPr/>
        </p:nvSpPr>
        <p:spPr bwMode="auto">
          <a:xfrm rot="10800000">
            <a:off x="6710363" y="4394200"/>
            <a:ext cx="965200" cy="309563"/>
          </a:xfrm>
          <a:prstGeom prst="chevron">
            <a:avLst>
              <a:gd name="adj" fmla="val 7794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49" name="Rectangle 115"/>
          <p:cNvSpPr>
            <a:spLocks noChangeArrowheads="1"/>
          </p:cNvSpPr>
          <p:nvPr/>
        </p:nvSpPr>
        <p:spPr bwMode="auto">
          <a:xfrm>
            <a:off x="6710363" y="4425950"/>
            <a:ext cx="450850" cy="25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50" name="AutoShape 116"/>
          <p:cNvSpPr>
            <a:spLocks noChangeArrowheads="1"/>
          </p:cNvSpPr>
          <p:nvPr/>
        </p:nvSpPr>
        <p:spPr bwMode="auto">
          <a:xfrm rot="-2220000">
            <a:off x="5487988" y="4654550"/>
            <a:ext cx="307975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51" name="AutoShape 117"/>
          <p:cNvSpPr>
            <a:spLocks noChangeArrowheads="1"/>
          </p:cNvSpPr>
          <p:nvPr/>
        </p:nvSpPr>
        <p:spPr bwMode="auto">
          <a:xfrm rot="8640000">
            <a:off x="8231188" y="4710113"/>
            <a:ext cx="307975" cy="1730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52" name="AutoShape 118"/>
          <p:cNvSpPr>
            <a:spLocks noChangeArrowheads="1"/>
          </p:cNvSpPr>
          <p:nvPr/>
        </p:nvSpPr>
        <p:spPr bwMode="auto">
          <a:xfrm rot="3518029">
            <a:off x="6105525" y="4765676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53" name="Rectangle 119"/>
          <p:cNvSpPr>
            <a:spLocks noChangeArrowheads="1"/>
          </p:cNvSpPr>
          <p:nvPr/>
        </p:nvSpPr>
        <p:spPr bwMode="auto">
          <a:xfrm rot="2901987">
            <a:off x="6419057" y="4991894"/>
            <a:ext cx="22701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54" name="AutoShape 120"/>
          <p:cNvSpPr>
            <a:spLocks noChangeArrowheads="1"/>
          </p:cNvSpPr>
          <p:nvPr/>
        </p:nvSpPr>
        <p:spPr bwMode="auto">
          <a:xfrm rot="6163603">
            <a:off x="7527925" y="4792663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55" name="Rectangle 121"/>
          <p:cNvSpPr>
            <a:spLocks noChangeArrowheads="1"/>
          </p:cNvSpPr>
          <p:nvPr/>
        </p:nvSpPr>
        <p:spPr bwMode="auto">
          <a:xfrm rot="5820000">
            <a:off x="7588250" y="5046663"/>
            <a:ext cx="225425" cy="355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56" name="AutoShape 122"/>
          <p:cNvSpPr>
            <a:spLocks noChangeArrowheads="1"/>
          </p:cNvSpPr>
          <p:nvPr/>
        </p:nvSpPr>
        <p:spPr bwMode="auto">
          <a:xfrm rot="-6712940">
            <a:off x="6365875" y="5049838"/>
            <a:ext cx="542925" cy="552450"/>
          </a:xfrm>
          <a:prstGeom prst="chevron">
            <a:avLst>
              <a:gd name="adj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57" name="Rectangle 123"/>
          <p:cNvSpPr>
            <a:spLocks noChangeArrowheads="1"/>
          </p:cNvSpPr>
          <p:nvPr/>
        </p:nvSpPr>
        <p:spPr bwMode="auto">
          <a:xfrm rot="-2100000">
            <a:off x="6303963" y="5054600"/>
            <a:ext cx="401637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58" name="AutoShape 124"/>
          <p:cNvSpPr>
            <a:spLocks noChangeArrowheads="1"/>
          </p:cNvSpPr>
          <p:nvPr/>
        </p:nvSpPr>
        <p:spPr bwMode="auto">
          <a:xfrm rot="840000">
            <a:off x="6605588" y="5740400"/>
            <a:ext cx="307975" cy="1730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59" name="AutoShape 125"/>
          <p:cNvSpPr>
            <a:spLocks noChangeArrowheads="1"/>
          </p:cNvSpPr>
          <p:nvPr/>
        </p:nvSpPr>
        <p:spPr bwMode="auto">
          <a:xfrm rot="-5400000">
            <a:off x="5349875" y="4413250"/>
            <a:ext cx="173038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60" name="AutoShape 126"/>
          <p:cNvSpPr>
            <a:spLocks noChangeArrowheads="1"/>
          </p:cNvSpPr>
          <p:nvPr/>
        </p:nvSpPr>
        <p:spPr bwMode="auto">
          <a:xfrm rot="5400000">
            <a:off x="8499475" y="4413250"/>
            <a:ext cx="173038" cy="3063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2461" name="Line 127"/>
          <p:cNvSpPr>
            <a:spLocks noChangeShapeType="1"/>
          </p:cNvSpPr>
          <p:nvPr/>
        </p:nvSpPr>
        <p:spPr bwMode="auto">
          <a:xfrm>
            <a:off x="4165600" y="5110163"/>
            <a:ext cx="1625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2462" name="Text Box 128"/>
          <p:cNvSpPr txBox="1">
            <a:spLocks noChangeArrowheads="1"/>
          </p:cNvSpPr>
          <p:nvPr/>
        </p:nvSpPr>
        <p:spPr bwMode="auto">
          <a:xfrm>
            <a:off x="7396163" y="639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2463" name="Text Box 129"/>
          <p:cNvSpPr txBox="1">
            <a:spLocks noChangeArrowheads="1"/>
          </p:cNvSpPr>
          <p:nvPr/>
        </p:nvSpPr>
        <p:spPr bwMode="auto">
          <a:xfrm>
            <a:off x="6084888" y="6021388"/>
            <a:ext cx="28432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Агглютинация</a:t>
            </a:r>
          </a:p>
        </p:txBody>
      </p:sp>
      <p:sp>
        <p:nvSpPr>
          <p:cNvPr id="142464" name="Text Box 130"/>
          <p:cNvSpPr txBox="1">
            <a:spLocks noChangeArrowheads="1"/>
          </p:cNvSpPr>
          <p:nvPr/>
        </p:nvSpPr>
        <p:spPr bwMode="auto">
          <a:xfrm>
            <a:off x="690563" y="7023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0"/>
          </a:p>
        </p:txBody>
      </p:sp>
      <p:sp>
        <p:nvSpPr>
          <p:cNvPr id="142465" name="Rectangle 131"/>
          <p:cNvSpPr>
            <a:spLocks noChangeArrowheads="1"/>
          </p:cNvSpPr>
          <p:nvPr/>
        </p:nvSpPr>
        <p:spPr bwMode="auto">
          <a:xfrm>
            <a:off x="323850" y="188913"/>
            <a:ext cx="833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chemeClr val="tx2"/>
                </a:solidFill>
              </a:rPr>
              <a:t>Схема агглютинации эритроцитов неполными скрытыми агглютининами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/>
              <a:t>Титр сыворотки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34" y="1714488"/>
            <a:ext cx="8143932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/>
              <a:t>Это </a:t>
            </a:r>
            <a:r>
              <a:rPr lang="ru-RU" sz="3600"/>
              <a:t>ее наибольшее </a:t>
            </a:r>
            <a:r>
              <a:rPr lang="ru-RU" sz="3600" dirty="0"/>
              <a:t>разведение</a:t>
            </a:r>
          </a:p>
          <a:p>
            <a:r>
              <a:rPr lang="ru-RU" sz="3600" dirty="0"/>
              <a:t> при котором она еще способна</a:t>
            </a:r>
          </a:p>
          <a:p>
            <a:r>
              <a:rPr lang="ru-RU" sz="3600" dirty="0"/>
              <a:t> вызывать агглютинацию при встрече с одноименным </a:t>
            </a:r>
            <a:r>
              <a:rPr lang="ru-RU" sz="3600" dirty="0" err="1"/>
              <a:t>агглютиногеном</a:t>
            </a:r>
            <a:r>
              <a:rPr lang="ru-RU" sz="3600" dirty="0"/>
              <a:t>. Обычным считается титр 1:16 или 1:32.</a:t>
            </a:r>
          </a:p>
          <a:p>
            <a:r>
              <a:rPr lang="ru-RU" sz="3600" dirty="0"/>
              <a:t>Сыворотка с титром 1:32 в 2 раза активнее сыворотки с титром 1:16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Oval 2"/>
          <p:cNvSpPr>
            <a:spLocks noChangeArrowheads="1"/>
          </p:cNvSpPr>
          <p:nvPr/>
        </p:nvSpPr>
        <p:spPr bwMode="auto">
          <a:xfrm>
            <a:off x="1219200" y="1925638"/>
            <a:ext cx="401638" cy="225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63" name="AutoShape 3"/>
          <p:cNvSpPr>
            <a:spLocks noChangeArrowheads="1"/>
          </p:cNvSpPr>
          <p:nvPr/>
        </p:nvSpPr>
        <p:spPr bwMode="auto">
          <a:xfrm>
            <a:off x="1320800" y="1822450"/>
            <a:ext cx="211138" cy="119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395288" y="3500438"/>
            <a:ext cx="17287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Эритро-циты</a:t>
            </a:r>
          </a:p>
          <a:p>
            <a:pPr algn="ctr"/>
            <a:r>
              <a:rPr lang="ru-RU" sz="1200"/>
              <a:t> </a:t>
            </a:r>
          </a:p>
          <a:p>
            <a:pPr algn="ctr"/>
            <a:endParaRPr lang="ru-RU" sz="1200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1828800" y="2398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+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3665538" y="2398713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+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165600" y="1827213"/>
            <a:ext cx="258763" cy="146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5080000" y="241300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=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 rot="2901987">
            <a:off x="7066756" y="1605757"/>
            <a:ext cx="227013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2051050" y="3360738"/>
            <a:ext cx="15509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1200" b="0"/>
          </a:p>
          <a:p>
            <a:pPr algn="ctr"/>
            <a:r>
              <a:rPr lang="ru-RU" sz="2400"/>
              <a:t>Агглюти-</a:t>
            </a:r>
          </a:p>
          <a:p>
            <a:pPr algn="ctr"/>
            <a:r>
              <a:rPr lang="ru-RU" sz="2400"/>
              <a:t>нины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3870325" y="4368800"/>
            <a:ext cx="184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b="0"/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3492500" y="3429000"/>
            <a:ext cx="2225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Коллоидный </a:t>
            </a:r>
          </a:p>
          <a:p>
            <a:pPr algn="ctr"/>
            <a:r>
              <a:rPr lang="ru-RU" sz="2400"/>
              <a:t>раствор</a:t>
            </a:r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6105525" y="3644900"/>
            <a:ext cx="321945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Эритроциты блокированы</a:t>
            </a:r>
          </a:p>
          <a:p>
            <a:pPr algn="ctr"/>
            <a:endParaRPr lang="ru-RU" sz="2400"/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8105775" y="2446338"/>
            <a:ext cx="4508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0"/>
              <a:t>+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923925" y="5459413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b="0"/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582613" y="4892675"/>
            <a:ext cx="4508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0"/>
              <a:t>+</a:t>
            </a:r>
          </a:p>
        </p:txBody>
      </p:sp>
      <p:sp>
        <p:nvSpPr>
          <p:cNvPr id="143377" name="Text Box 18"/>
          <p:cNvSpPr txBox="1">
            <a:spLocks noChangeArrowheads="1"/>
          </p:cNvSpPr>
          <p:nvPr/>
        </p:nvSpPr>
        <p:spPr bwMode="auto">
          <a:xfrm>
            <a:off x="155575" y="5970588"/>
            <a:ext cx="315912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/>
              <a:t>Антиглобулиновые</a:t>
            </a:r>
          </a:p>
          <a:p>
            <a:pPr algn="ctr"/>
            <a:r>
              <a:rPr lang="ru-RU" sz="2400"/>
              <a:t>антитела</a:t>
            </a:r>
          </a:p>
        </p:txBody>
      </p:sp>
      <p:sp>
        <p:nvSpPr>
          <p:cNvPr id="143378" name="Rectangle 19"/>
          <p:cNvSpPr>
            <a:spLocks noChangeArrowheads="1"/>
          </p:cNvSpPr>
          <p:nvPr/>
        </p:nvSpPr>
        <p:spPr bwMode="auto">
          <a:xfrm rot="3637874">
            <a:off x="6364287" y="7675563"/>
            <a:ext cx="225425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79" name="AutoShape 20"/>
          <p:cNvSpPr>
            <a:spLocks noChangeArrowheads="1"/>
          </p:cNvSpPr>
          <p:nvPr/>
        </p:nvSpPr>
        <p:spPr bwMode="auto">
          <a:xfrm rot="9083372">
            <a:off x="1422400" y="2112963"/>
            <a:ext cx="211138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0" name="AutoShape 21"/>
          <p:cNvSpPr>
            <a:spLocks noChangeArrowheads="1"/>
          </p:cNvSpPr>
          <p:nvPr/>
        </p:nvSpPr>
        <p:spPr bwMode="auto">
          <a:xfrm rot="-540000">
            <a:off x="1104900" y="2055813"/>
            <a:ext cx="215900" cy="114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1" name="AutoShape 22"/>
          <p:cNvSpPr>
            <a:spLocks noChangeArrowheads="1"/>
          </p:cNvSpPr>
          <p:nvPr/>
        </p:nvSpPr>
        <p:spPr bwMode="auto">
          <a:xfrm rot="-3187806">
            <a:off x="1062038" y="1838325"/>
            <a:ext cx="119062" cy="2111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2" name="AutoShape 23"/>
          <p:cNvSpPr>
            <a:spLocks noChangeArrowheads="1"/>
          </p:cNvSpPr>
          <p:nvPr/>
        </p:nvSpPr>
        <p:spPr bwMode="auto">
          <a:xfrm rot="10800000">
            <a:off x="1524000" y="1941513"/>
            <a:ext cx="211138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3" name="Oval 24"/>
          <p:cNvSpPr>
            <a:spLocks noChangeArrowheads="1"/>
          </p:cNvSpPr>
          <p:nvPr/>
        </p:nvSpPr>
        <p:spPr bwMode="auto">
          <a:xfrm>
            <a:off x="1219200" y="3178175"/>
            <a:ext cx="401638" cy="225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4" name="AutoShape 25"/>
          <p:cNvSpPr>
            <a:spLocks noChangeArrowheads="1"/>
          </p:cNvSpPr>
          <p:nvPr/>
        </p:nvSpPr>
        <p:spPr bwMode="auto">
          <a:xfrm>
            <a:off x="1320800" y="3074988"/>
            <a:ext cx="211138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5" name="AutoShape 26"/>
          <p:cNvSpPr>
            <a:spLocks noChangeArrowheads="1"/>
          </p:cNvSpPr>
          <p:nvPr/>
        </p:nvSpPr>
        <p:spPr bwMode="auto">
          <a:xfrm rot="9083372">
            <a:off x="1422400" y="3365500"/>
            <a:ext cx="211138" cy="119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6" name="AutoShape 27"/>
          <p:cNvSpPr>
            <a:spLocks noChangeArrowheads="1"/>
          </p:cNvSpPr>
          <p:nvPr/>
        </p:nvSpPr>
        <p:spPr bwMode="auto">
          <a:xfrm rot="-540000">
            <a:off x="1104900" y="3308350"/>
            <a:ext cx="215900" cy="114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7" name="AutoShape 28"/>
          <p:cNvSpPr>
            <a:spLocks noChangeArrowheads="1"/>
          </p:cNvSpPr>
          <p:nvPr/>
        </p:nvSpPr>
        <p:spPr bwMode="auto">
          <a:xfrm rot="-3187806">
            <a:off x="1062037" y="3090863"/>
            <a:ext cx="119063" cy="2111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8" name="AutoShape 29"/>
          <p:cNvSpPr>
            <a:spLocks noChangeArrowheads="1"/>
          </p:cNvSpPr>
          <p:nvPr/>
        </p:nvSpPr>
        <p:spPr bwMode="auto">
          <a:xfrm rot="10800000">
            <a:off x="1524000" y="3194050"/>
            <a:ext cx="211138" cy="119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89" name="Oval 30"/>
          <p:cNvSpPr>
            <a:spLocks noChangeArrowheads="1"/>
          </p:cNvSpPr>
          <p:nvPr/>
        </p:nvSpPr>
        <p:spPr bwMode="auto">
          <a:xfrm>
            <a:off x="914400" y="2554288"/>
            <a:ext cx="401638" cy="225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0" name="AutoShape 31"/>
          <p:cNvSpPr>
            <a:spLocks noChangeArrowheads="1"/>
          </p:cNvSpPr>
          <p:nvPr/>
        </p:nvSpPr>
        <p:spPr bwMode="auto">
          <a:xfrm>
            <a:off x="1016000" y="2451100"/>
            <a:ext cx="211138" cy="119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1" name="AutoShape 32"/>
          <p:cNvSpPr>
            <a:spLocks noChangeArrowheads="1"/>
          </p:cNvSpPr>
          <p:nvPr/>
        </p:nvSpPr>
        <p:spPr bwMode="auto">
          <a:xfrm rot="9083372">
            <a:off x="1117600" y="2741613"/>
            <a:ext cx="211138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2" name="AutoShape 33"/>
          <p:cNvSpPr>
            <a:spLocks noChangeArrowheads="1"/>
          </p:cNvSpPr>
          <p:nvPr/>
        </p:nvSpPr>
        <p:spPr bwMode="auto">
          <a:xfrm rot="-540000">
            <a:off x="800100" y="2684463"/>
            <a:ext cx="215900" cy="114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3" name="AutoShape 34"/>
          <p:cNvSpPr>
            <a:spLocks noChangeArrowheads="1"/>
          </p:cNvSpPr>
          <p:nvPr/>
        </p:nvSpPr>
        <p:spPr bwMode="auto">
          <a:xfrm rot="-3187806">
            <a:off x="757238" y="2466975"/>
            <a:ext cx="119062" cy="2111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4" name="AutoShape 35"/>
          <p:cNvSpPr>
            <a:spLocks noChangeArrowheads="1"/>
          </p:cNvSpPr>
          <p:nvPr/>
        </p:nvSpPr>
        <p:spPr bwMode="auto">
          <a:xfrm rot="10800000">
            <a:off x="1219200" y="2570163"/>
            <a:ext cx="211138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5" name="AutoShape 36"/>
          <p:cNvSpPr>
            <a:spLocks noChangeArrowheads="1"/>
          </p:cNvSpPr>
          <p:nvPr/>
        </p:nvSpPr>
        <p:spPr bwMode="auto">
          <a:xfrm>
            <a:off x="2357438" y="1784350"/>
            <a:ext cx="822325" cy="230188"/>
          </a:xfrm>
          <a:prstGeom prst="chevron">
            <a:avLst>
              <a:gd name="adj" fmla="val 8931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6" name="Rectangle 37"/>
          <p:cNvSpPr>
            <a:spLocks noChangeArrowheads="1"/>
          </p:cNvSpPr>
          <p:nvPr/>
        </p:nvSpPr>
        <p:spPr bwMode="auto">
          <a:xfrm>
            <a:off x="2971800" y="1841500"/>
            <a:ext cx="258763" cy="119063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7" name="AutoShape 38"/>
          <p:cNvSpPr>
            <a:spLocks noChangeArrowheads="1"/>
          </p:cNvSpPr>
          <p:nvPr/>
        </p:nvSpPr>
        <p:spPr bwMode="auto">
          <a:xfrm>
            <a:off x="2438400" y="2168525"/>
            <a:ext cx="820738" cy="230188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8" name="Rectangle 39"/>
          <p:cNvSpPr>
            <a:spLocks noChangeArrowheads="1"/>
          </p:cNvSpPr>
          <p:nvPr/>
        </p:nvSpPr>
        <p:spPr bwMode="auto">
          <a:xfrm>
            <a:off x="3052763" y="2225675"/>
            <a:ext cx="257175" cy="119063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399" name="AutoShape 40"/>
          <p:cNvSpPr>
            <a:spLocks noChangeArrowheads="1"/>
          </p:cNvSpPr>
          <p:nvPr/>
        </p:nvSpPr>
        <p:spPr bwMode="auto">
          <a:xfrm>
            <a:off x="2641600" y="2568575"/>
            <a:ext cx="820738" cy="230188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0" name="Rectangle 41"/>
          <p:cNvSpPr>
            <a:spLocks noChangeArrowheads="1"/>
          </p:cNvSpPr>
          <p:nvPr/>
        </p:nvSpPr>
        <p:spPr bwMode="auto">
          <a:xfrm>
            <a:off x="3255963" y="2625725"/>
            <a:ext cx="257175" cy="119063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1" name="AutoShape 42"/>
          <p:cNvSpPr>
            <a:spLocks noChangeArrowheads="1"/>
          </p:cNvSpPr>
          <p:nvPr/>
        </p:nvSpPr>
        <p:spPr bwMode="auto">
          <a:xfrm>
            <a:off x="2540000" y="2911475"/>
            <a:ext cx="820738" cy="230188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2" name="Rectangle 43"/>
          <p:cNvSpPr>
            <a:spLocks noChangeArrowheads="1"/>
          </p:cNvSpPr>
          <p:nvPr/>
        </p:nvSpPr>
        <p:spPr bwMode="auto">
          <a:xfrm>
            <a:off x="3154363" y="2968625"/>
            <a:ext cx="257175" cy="119063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3" name="AutoShape 44"/>
          <p:cNvSpPr>
            <a:spLocks noChangeArrowheads="1"/>
          </p:cNvSpPr>
          <p:nvPr/>
        </p:nvSpPr>
        <p:spPr bwMode="auto">
          <a:xfrm>
            <a:off x="2336800" y="3254375"/>
            <a:ext cx="820738" cy="230188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4" name="Rectangle 45"/>
          <p:cNvSpPr>
            <a:spLocks noChangeArrowheads="1"/>
          </p:cNvSpPr>
          <p:nvPr/>
        </p:nvSpPr>
        <p:spPr bwMode="auto">
          <a:xfrm>
            <a:off x="2951163" y="3311525"/>
            <a:ext cx="257175" cy="119063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5" name="Rectangle 46"/>
          <p:cNvSpPr>
            <a:spLocks noChangeArrowheads="1"/>
          </p:cNvSpPr>
          <p:nvPr/>
        </p:nvSpPr>
        <p:spPr bwMode="auto">
          <a:xfrm>
            <a:off x="4267200" y="2055813"/>
            <a:ext cx="258763" cy="146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6" name="Rectangle 47"/>
          <p:cNvSpPr>
            <a:spLocks noChangeArrowheads="1"/>
          </p:cNvSpPr>
          <p:nvPr/>
        </p:nvSpPr>
        <p:spPr bwMode="auto">
          <a:xfrm>
            <a:off x="4414838" y="2341563"/>
            <a:ext cx="258762" cy="146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7" name="Rectangle 48"/>
          <p:cNvSpPr>
            <a:spLocks noChangeArrowheads="1"/>
          </p:cNvSpPr>
          <p:nvPr/>
        </p:nvSpPr>
        <p:spPr bwMode="auto">
          <a:xfrm>
            <a:off x="4572000" y="2597150"/>
            <a:ext cx="258763" cy="1444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8" name="Rectangle 49"/>
          <p:cNvSpPr>
            <a:spLocks noChangeArrowheads="1"/>
          </p:cNvSpPr>
          <p:nvPr/>
        </p:nvSpPr>
        <p:spPr bwMode="auto">
          <a:xfrm>
            <a:off x="4470400" y="2825750"/>
            <a:ext cx="258763" cy="1444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9" name="Rectangle 50"/>
          <p:cNvSpPr>
            <a:spLocks noChangeArrowheads="1"/>
          </p:cNvSpPr>
          <p:nvPr/>
        </p:nvSpPr>
        <p:spPr bwMode="auto">
          <a:xfrm>
            <a:off x="4267200" y="3084513"/>
            <a:ext cx="258763" cy="146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0" name="Rectangle 51"/>
          <p:cNvSpPr>
            <a:spLocks noChangeArrowheads="1"/>
          </p:cNvSpPr>
          <p:nvPr/>
        </p:nvSpPr>
        <p:spPr bwMode="auto">
          <a:xfrm>
            <a:off x="3962400" y="3313113"/>
            <a:ext cx="258763" cy="146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1" name="Oval 52"/>
          <p:cNvSpPr>
            <a:spLocks noChangeArrowheads="1"/>
          </p:cNvSpPr>
          <p:nvPr/>
        </p:nvSpPr>
        <p:spPr bwMode="auto">
          <a:xfrm>
            <a:off x="6596063" y="2068513"/>
            <a:ext cx="401637" cy="22701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2" name="AutoShape 53"/>
          <p:cNvSpPr>
            <a:spLocks noChangeArrowheads="1"/>
          </p:cNvSpPr>
          <p:nvPr/>
        </p:nvSpPr>
        <p:spPr bwMode="auto">
          <a:xfrm>
            <a:off x="6697663" y="1966913"/>
            <a:ext cx="211137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3" name="AutoShape 54"/>
          <p:cNvSpPr>
            <a:spLocks noChangeArrowheads="1"/>
          </p:cNvSpPr>
          <p:nvPr/>
        </p:nvSpPr>
        <p:spPr bwMode="auto">
          <a:xfrm rot="9083372">
            <a:off x="6799263" y="2257425"/>
            <a:ext cx="211137" cy="119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4" name="AutoShape 55"/>
          <p:cNvSpPr>
            <a:spLocks noChangeArrowheads="1"/>
          </p:cNvSpPr>
          <p:nvPr/>
        </p:nvSpPr>
        <p:spPr bwMode="auto">
          <a:xfrm rot="-540000">
            <a:off x="6481763" y="2200275"/>
            <a:ext cx="215900" cy="114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5" name="AutoShape 56"/>
          <p:cNvSpPr>
            <a:spLocks noChangeArrowheads="1"/>
          </p:cNvSpPr>
          <p:nvPr/>
        </p:nvSpPr>
        <p:spPr bwMode="auto">
          <a:xfrm rot="-3187806">
            <a:off x="6438900" y="1982788"/>
            <a:ext cx="119063" cy="2111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6" name="AutoShape 57"/>
          <p:cNvSpPr>
            <a:spLocks noChangeArrowheads="1"/>
          </p:cNvSpPr>
          <p:nvPr/>
        </p:nvSpPr>
        <p:spPr bwMode="auto">
          <a:xfrm rot="10800000">
            <a:off x="6900863" y="2085975"/>
            <a:ext cx="211137" cy="119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7" name="AutoShape 58"/>
          <p:cNvSpPr>
            <a:spLocks noChangeArrowheads="1"/>
          </p:cNvSpPr>
          <p:nvPr/>
        </p:nvSpPr>
        <p:spPr bwMode="auto">
          <a:xfrm rot="2755410">
            <a:off x="6941344" y="2264569"/>
            <a:ext cx="461963" cy="409575"/>
          </a:xfrm>
          <a:prstGeom prst="chevron">
            <a:avLst>
              <a:gd name="adj" fmla="val 2819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8" name="Rectangle 59"/>
          <p:cNvSpPr>
            <a:spLocks noChangeArrowheads="1"/>
          </p:cNvSpPr>
          <p:nvPr/>
        </p:nvSpPr>
        <p:spPr bwMode="auto">
          <a:xfrm rot="3363087">
            <a:off x="7238207" y="2431256"/>
            <a:ext cx="173038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19" name="AutoShape 60"/>
          <p:cNvSpPr>
            <a:spLocks noChangeArrowheads="1"/>
          </p:cNvSpPr>
          <p:nvPr/>
        </p:nvSpPr>
        <p:spPr bwMode="auto">
          <a:xfrm rot="-1640992">
            <a:off x="7002463" y="1897063"/>
            <a:ext cx="820737" cy="230187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0" name="Rectangle 61"/>
          <p:cNvSpPr>
            <a:spLocks noChangeArrowheads="1"/>
          </p:cNvSpPr>
          <p:nvPr/>
        </p:nvSpPr>
        <p:spPr bwMode="auto">
          <a:xfrm rot="3363087">
            <a:off x="7574757" y="1772444"/>
            <a:ext cx="173037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1" name="AutoShape 62"/>
          <p:cNvSpPr>
            <a:spLocks noChangeArrowheads="1"/>
          </p:cNvSpPr>
          <p:nvPr/>
        </p:nvSpPr>
        <p:spPr bwMode="auto">
          <a:xfrm rot="-5604867">
            <a:off x="6577012" y="1582738"/>
            <a:ext cx="461963" cy="407988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2" name="Rectangle 63"/>
          <p:cNvSpPr>
            <a:spLocks noChangeArrowheads="1"/>
          </p:cNvSpPr>
          <p:nvPr/>
        </p:nvSpPr>
        <p:spPr bwMode="auto">
          <a:xfrm rot="5092757">
            <a:off x="6670675" y="1489075"/>
            <a:ext cx="173038" cy="306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3" name="AutoShape 64"/>
          <p:cNvSpPr>
            <a:spLocks noChangeArrowheads="1"/>
          </p:cNvSpPr>
          <p:nvPr/>
        </p:nvSpPr>
        <p:spPr bwMode="auto">
          <a:xfrm rot="-8680120">
            <a:off x="5783263" y="1839913"/>
            <a:ext cx="820737" cy="230187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4" name="Rectangle 65"/>
          <p:cNvSpPr>
            <a:spLocks noChangeArrowheads="1"/>
          </p:cNvSpPr>
          <p:nvPr/>
        </p:nvSpPr>
        <p:spPr bwMode="auto">
          <a:xfrm rot="2241846">
            <a:off x="5783263" y="1782763"/>
            <a:ext cx="306387" cy="171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5" name="AutoShape 66"/>
          <p:cNvSpPr>
            <a:spLocks noChangeArrowheads="1"/>
          </p:cNvSpPr>
          <p:nvPr/>
        </p:nvSpPr>
        <p:spPr bwMode="auto">
          <a:xfrm rot="7709065">
            <a:off x="6061075" y="2262188"/>
            <a:ext cx="461963" cy="407987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6" name="Rectangle 67"/>
          <p:cNvSpPr>
            <a:spLocks noChangeArrowheads="1"/>
          </p:cNvSpPr>
          <p:nvPr/>
        </p:nvSpPr>
        <p:spPr bwMode="auto">
          <a:xfrm rot="2583410">
            <a:off x="5986463" y="2468563"/>
            <a:ext cx="306387" cy="173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7" name="Rectangle 68"/>
          <p:cNvSpPr>
            <a:spLocks noChangeArrowheads="1"/>
          </p:cNvSpPr>
          <p:nvPr/>
        </p:nvSpPr>
        <p:spPr bwMode="auto">
          <a:xfrm rot="2901987">
            <a:off x="7066757" y="2639219"/>
            <a:ext cx="22701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8" name="Oval 69"/>
          <p:cNvSpPr>
            <a:spLocks noChangeArrowheads="1"/>
          </p:cNvSpPr>
          <p:nvPr/>
        </p:nvSpPr>
        <p:spPr bwMode="auto">
          <a:xfrm>
            <a:off x="6596063" y="3101975"/>
            <a:ext cx="401637" cy="2270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29" name="AutoShape 70"/>
          <p:cNvSpPr>
            <a:spLocks noChangeArrowheads="1"/>
          </p:cNvSpPr>
          <p:nvPr/>
        </p:nvSpPr>
        <p:spPr bwMode="auto">
          <a:xfrm>
            <a:off x="6697663" y="3000375"/>
            <a:ext cx="211137" cy="119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0" name="AutoShape 71"/>
          <p:cNvSpPr>
            <a:spLocks noChangeArrowheads="1"/>
          </p:cNvSpPr>
          <p:nvPr/>
        </p:nvSpPr>
        <p:spPr bwMode="auto">
          <a:xfrm rot="9083372">
            <a:off x="6799263" y="3290888"/>
            <a:ext cx="211137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1" name="AutoShape 72"/>
          <p:cNvSpPr>
            <a:spLocks noChangeArrowheads="1"/>
          </p:cNvSpPr>
          <p:nvPr/>
        </p:nvSpPr>
        <p:spPr bwMode="auto">
          <a:xfrm rot="-540000">
            <a:off x="6481763" y="3233738"/>
            <a:ext cx="215900" cy="114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2" name="AutoShape 73"/>
          <p:cNvSpPr>
            <a:spLocks noChangeArrowheads="1"/>
          </p:cNvSpPr>
          <p:nvPr/>
        </p:nvSpPr>
        <p:spPr bwMode="auto">
          <a:xfrm rot="-3187806">
            <a:off x="6438901" y="3016250"/>
            <a:ext cx="119062" cy="2111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3" name="AutoShape 74"/>
          <p:cNvSpPr>
            <a:spLocks noChangeArrowheads="1"/>
          </p:cNvSpPr>
          <p:nvPr/>
        </p:nvSpPr>
        <p:spPr bwMode="auto">
          <a:xfrm rot="10800000">
            <a:off x="6900863" y="3119438"/>
            <a:ext cx="211137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4" name="AutoShape 75"/>
          <p:cNvSpPr>
            <a:spLocks noChangeArrowheads="1"/>
          </p:cNvSpPr>
          <p:nvPr/>
        </p:nvSpPr>
        <p:spPr bwMode="auto">
          <a:xfrm rot="2755410">
            <a:off x="6941345" y="3298031"/>
            <a:ext cx="461962" cy="409575"/>
          </a:xfrm>
          <a:prstGeom prst="chevron">
            <a:avLst>
              <a:gd name="adj" fmla="val 2819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5" name="Rectangle 76"/>
          <p:cNvSpPr>
            <a:spLocks noChangeArrowheads="1"/>
          </p:cNvSpPr>
          <p:nvPr/>
        </p:nvSpPr>
        <p:spPr bwMode="auto">
          <a:xfrm rot="3363087">
            <a:off x="7238207" y="3464719"/>
            <a:ext cx="173037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6" name="AutoShape 77"/>
          <p:cNvSpPr>
            <a:spLocks noChangeArrowheads="1"/>
          </p:cNvSpPr>
          <p:nvPr/>
        </p:nvSpPr>
        <p:spPr bwMode="auto">
          <a:xfrm rot="-1640992">
            <a:off x="7002463" y="2930525"/>
            <a:ext cx="820737" cy="230188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7" name="Rectangle 78"/>
          <p:cNvSpPr>
            <a:spLocks noChangeArrowheads="1"/>
          </p:cNvSpPr>
          <p:nvPr/>
        </p:nvSpPr>
        <p:spPr bwMode="auto">
          <a:xfrm rot="3363087">
            <a:off x="7574757" y="2805906"/>
            <a:ext cx="173038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8" name="AutoShape 79"/>
          <p:cNvSpPr>
            <a:spLocks noChangeArrowheads="1"/>
          </p:cNvSpPr>
          <p:nvPr/>
        </p:nvSpPr>
        <p:spPr bwMode="auto">
          <a:xfrm rot="-5604867">
            <a:off x="6569076" y="2609850"/>
            <a:ext cx="461962" cy="407987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39" name="Rectangle 80"/>
          <p:cNvSpPr>
            <a:spLocks noChangeArrowheads="1"/>
          </p:cNvSpPr>
          <p:nvPr/>
        </p:nvSpPr>
        <p:spPr bwMode="auto">
          <a:xfrm rot="5092757">
            <a:off x="6662738" y="2520950"/>
            <a:ext cx="173038" cy="306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0" name="AutoShape 81"/>
          <p:cNvSpPr>
            <a:spLocks noChangeArrowheads="1"/>
          </p:cNvSpPr>
          <p:nvPr/>
        </p:nvSpPr>
        <p:spPr bwMode="auto">
          <a:xfrm rot="-8680120">
            <a:off x="5783263" y="2873375"/>
            <a:ext cx="820737" cy="230188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1" name="Rectangle 82"/>
          <p:cNvSpPr>
            <a:spLocks noChangeArrowheads="1"/>
          </p:cNvSpPr>
          <p:nvPr/>
        </p:nvSpPr>
        <p:spPr bwMode="auto">
          <a:xfrm rot="2241846">
            <a:off x="5783263" y="2816225"/>
            <a:ext cx="306387" cy="171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2" name="AutoShape 83"/>
          <p:cNvSpPr>
            <a:spLocks noChangeArrowheads="1"/>
          </p:cNvSpPr>
          <p:nvPr/>
        </p:nvSpPr>
        <p:spPr bwMode="auto">
          <a:xfrm rot="7709065">
            <a:off x="6061076" y="3295650"/>
            <a:ext cx="461962" cy="407987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3" name="Rectangle 84"/>
          <p:cNvSpPr>
            <a:spLocks noChangeArrowheads="1"/>
          </p:cNvSpPr>
          <p:nvPr/>
        </p:nvSpPr>
        <p:spPr bwMode="auto">
          <a:xfrm rot="2583410">
            <a:off x="5986463" y="3502025"/>
            <a:ext cx="306387" cy="173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4" name="AutoShape 87"/>
          <p:cNvSpPr>
            <a:spLocks noChangeArrowheads="1"/>
          </p:cNvSpPr>
          <p:nvPr/>
        </p:nvSpPr>
        <p:spPr bwMode="auto">
          <a:xfrm rot="220316">
            <a:off x="1322388" y="5030788"/>
            <a:ext cx="466725" cy="147637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5" name="AutoShape 88"/>
          <p:cNvSpPr>
            <a:spLocks noChangeArrowheads="1"/>
          </p:cNvSpPr>
          <p:nvPr/>
        </p:nvSpPr>
        <p:spPr bwMode="auto">
          <a:xfrm rot="10800000">
            <a:off x="1728788" y="5297488"/>
            <a:ext cx="466725" cy="147637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6" name="AutoShape 90"/>
          <p:cNvSpPr>
            <a:spLocks noChangeArrowheads="1"/>
          </p:cNvSpPr>
          <p:nvPr/>
        </p:nvSpPr>
        <p:spPr bwMode="auto">
          <a:xfrm>
            <a:off x="1692275" y="5586413"/>
            <a:ext cx="466725" cy="147637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7" name="AutoShape 92"/>
          <p:cNvSpPr>
            <a:spLocks noChangeArrowheads="1"/>
          </p:cNvSpPr>
          <p:nvPr/>
        </p:nvSpPr>
        <p:spPr bwMode="auto">
          <a:xfrm rot="447042">
            <a:off x="1828800" y="4687888"/>
            <a:ext cx="465138" cy="14922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8" name="Rectangle 94"/>
          <p:cNvSpPr>
            <a:spLocks noChangeArrowheads="1"/>
          </p:cNvSpPr>
          <p:nvPr/>
        </p:nvSpPr>
        <p:spPr bwMode="auto">
          <a:xfrm rot="2901987">
            <a:off x="4535487" y="4397376"/>
            <a:ext cx="225425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9" name="Oval 95"/>
          <p:cNvSpPr>
            <a:spLocks noChangeArrowheads="1"/>
          </p:cNvSpPr>
          <p:nvPr/>
        </p:nvSpPr>
        <p:spPr bwMode="auto">
          <a:xfrm>
            <a:off x="4064000" y="4860925"/>
            <a:ext cx="401638" cy="2270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0" name="AutoShape 96"/>
          <p:cNvSpPr>
            <a:spLocks noChangeArrowheads="1"/>
          </p:cNvSpPr>
          <p:nvPr/>
        </p:nvSpPr>
        <p:spPr bwMode="auto">
          <a:xfrm>
            <a:off x="4165600" y="4759325"/>
            <a:ext cx="211138" cy="119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1" name="AutoShape 97"/>
          <p:cNvSpPr>
            <a:spLocks noChangeArrowheads="1"/>
          </p:cNvSpPr>
          <p:nvPr/>
        </p:nvSpPr>
        <p:spPr bwMode="auto">
          <a:xfrm rot="9083372">
            <a:off x="4267200" y="5049838"/>
            <a:ext cx="211138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2" name="AutoShape 98"/>
          <p:cNvSpPr>
            <a:spLocks noChangeArrowheads="1"/>
          </p:cNvSpPr>
          <p:nvPr/>
        </p:nvSpPr>
        <p:spPr bwMode="auto">
          <a:xfrm rot="-540000">
            <a:off x="3949700" y="4992688"/>
            <a:ext cx="215900" cy="114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3" name="AutoShape 99"/>
          <p:cNvSpPr>
            <a:spLocks noChangeArrowheads="1"/>
          </p:cNvSpPr>
          <p:nvPr/>
        </p:nvSpPr>
        <p:spPr bwMode="auto">
          <a:xfrm rot="-3187806">
            <a:off x="3906838" y="4775200"/>
            <a:ext cx="119062" cy="2111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4" name="AutoShape 100"/>
          <p:cNvSpPr>
            <a:spLocks noChangeArrowheads="1"/>
          </p:cNvSpPr>
          <p:nvPr/>
        </p:nvSpPr>
        <p:spPr bwMode="auto">
          <a:xfrm rot="10800000">
            <a:off x="4368800" y="4878388"/>
            <a:ext cx="211138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5" name="AutoShape 101"/>
          <p:cNvSpPr>
            <a:spLocks noChangeArrowheads="1"/>
          </p:cNvSpPr>
          <p:nvPr/>
        </p:nvSpPr>
        <p:spPr bwMode="auto">
          <a:xfrm rot="2755410">
            <a:off x="4410076" y="5057775"/>
            <a:ext cx="461962" cy="407987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6" name="Rectangle 102"/>
          <p:cNvSpPr>
            <a:spLocks noChangeArrowheads="1"/>
          </p:cNvSpPr>
          <p:nvPr/>
        </p:nvSpPr>
        <p:spPr bwMode="auto">
          <a:xfrm rot="3363087">
            <a:off x="4706938" y="5224463"/>
            <a:ext cx="173037" cy="306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7" name="AutoShape 103"/>
          <p:cNvSpPr>
            <a:spLocks noChangeArrowheads="1"/>
          </p:cNvSpPr>
          <p:nvPr/>
        </p:nvSpPr>
        <p:spPr bwMode="auto">
          <a:xfrm rot="-1640992">
            <a:off x="4470400" y="4689475"/>
            <a:ext cx="820738" cy="230188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8" name="Rectangle 104"/>
          <p:cNvSpPr>
            <a:spLocks noChangeArrowheads="1"/>
          </p:cNvSpPr>
          <p:nvPr/>
        </p:nvSpPr>
        <p:spPr bwMode="auto">
          <a:xfrm rot="3363087">
            <a:off x="5043488" y="4565650"/>
            <a:ext cx="173038" cy="306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59" name="AutoShape 105"/>
          <p:cNvSpPr>
            <a:spLocks noChangeArrowheads="1"/>
          </p:cNvSpPr>
          <p:nvPr/>
        </p:nvSpPr>
        <p:spPr bwMode="auto">
          <a:xfrm rot="-5604867">
            <a:off x="4037013" y="4368800"/>
            <a:ext cx="461962" cy="407988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0" name="Rectangle 106"/>
          <p:cNvSpPr>
            <a:spLocks noChangeArrowheads="1"/>
          </p:cNvSpPr>
          <p:nvPr/>
        </p:nvSpPr>
        <p:spPr bwMode="auto">
          <a:xfrm rot="5092757">
            <a:off x="4130675" y="4279900"/>
            <a:ext cx="173038" cy="306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1" name="AutoShape 107"/>
          <p:cNvSpPr>
            <a:spLocks noChangeArrowheads="1"/>
          </p:cNvSpPr>
          <p:nvPr/>
        </p:nvSpPr>
        <p:spPr bwMode="auto">
          <a:xfrm rot="-8680120">
            <a:off x="3251200" y="4632325"/>
            <a:ext cx="820738" cy="230188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2" name="Rectangle 108"/>
          <p:cNvSpPr>
            <a:spLocks noChangeArrowheads="1"/>
          </p:cNvSpPr>
          <p:nvPr/>
        </p:nvSpPr>
        <p:spPr bwMode="auto">
          <a:xfrm rot="2241846">
            <a:off x="3297238" y="4511675"/>
            <a:ext cx="306387" cy="173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3" name="AutoShape 109"/>
          <p:cNvSpPr>
            <a:spLocks noChangeArrowheads="1"/>
          </p:cNvSpPr>
          <p:nvPr/>
        </p:nvSpPr>
        <p:spPr bwMode="auto">
          <a:xfrm rot="7709065">
            <a:off x="3529013" y="5054600"/>
            <a:ext cx="461962" cy="407988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4" name="Rectangle 110"/>
          <p:cNvSpPr>
            <a:spLocks noChangeArrowheads="1"/>
          </p:cNvSpPr>
          <p:nvPr/>
        </p:nvSpPr>
        <p:spPr bwMode="auto">
          <a:xfrm rot="2583410">
            <a:off x="3454400" y="5260975"/>
            <a:ext cx="306388" cy="173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5" name="Rectangle 111"/>
          <p:cNvSpPr>
            <a:spLocks noChangeArrowheads="1"/>
          </p:cNvSpPr>
          <p:nvPr/>
        </p:nvSpPr>
        <p:spPr bwMode="auto">
          <a:xfrm rot="2901987">
            <a:off x="6669087" y="4454526"/>
            <a:ext cx="225425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6" name="Oval 112"/>
          <p:cNvSpPr>
            <a:spLocks noChangeArrowheads="1"/>
          </p:cNvSpPr>
          <p:nvPr/>
        </p:nvSpPr>
        <p:spPr bwMode="auto">
          <a:xfrm>
            <a:off x="6197600" y="4918075"/>
            <a:ext cx="401638" cy="2270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7" name="AutoShape 113"/>
          <p:cNvSpPr>
            <a:spLocks noChangeArrowheads="1"/>
          </p:cNvSpPr>
          <p:nvPr/>
        </p:nvSpPr>
        <p:spPr bwMode="auto">
          <a:xfrm>
            <a:off x="6299200" y="4816475"/>
            <a:ext cx="211138" cy="119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8" name="AutoShape 114"/>
          <p:cNvSpPr>
            <a:spLocks noChangeArrowheads="1"/>
          </p:cNvSpPr>
          <p:nvPr/>
        </p:nvSpPr>
        <p:spPr bwMode="auto">
          <a:xfrm rot="9083372">
            <a:off x="6400800" y="5106988"/>
            <a:ext cx="211138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69" name="AutoShape 115"/>
          <p:cNvSpPr>
            <a:spLocks noChangeArrowheads="1"/>
          </p:cNvSpPr>
          <p:nvPr/>
        </p:nvSpPr>
        <p:spPr bwMode="auto">
          <a:xfrm rot="-540000">
            <a:off x="6083300" y="5049838"/>
            <a:ext cx="215900" cy="114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0" name="AutoShape 116"/>
          <p:cNvSpPr>
            <a:spLocks noChangeArrowheads="1"/>
          </p:cNvSpPr>
          <p:nvPr/>
        </p:nvSpPr>
        <p:spPr bwMode="auto">
          <a:xfrm rot="-3187806">
            <a:off x="6040438" y="4832350"/>
            <a:ext cx="119062" cy="2111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1" name="AutoShape 117"/>
          <p:cNvSpPr>
            <a:spLocks noChangeArrowheads="1"/>
          </p:cNvSpPr>
          <p:nvPr/>
        </p:nvSpPr>
        <p:spPr bwMode="auto">
          <a:xfrm rot="10800000">
            <a:off x="6502400" y="4935538"/>
            <a:ext cx="211138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2" name="AutoShape 118"/>
          <p:cNvSpPr>
            <a:spLocks noChangeArrowheads="1"/>
          </p:cNvSpPr>
          <p:nvPr/>
        </p:nvSpPr>
        <p:spPr bwMode="auto">
          <a:xfrm rot="2755410">
            <a:off x="6543676" y="5114925"/>
            <a:ext cx="461962" cy="407987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3" name="Rectangle 119"/>
          <p:cNvSpPr>
            <a:spLocks noChangeArrowheads="1"/>
          </p:cNvSpPr>
          <p:nvPr/>
        </p:nvSpPr>
        <p:spPr bwMode="auto">
          <a:xfrm rot="3363087">
            <a:off x="6840538" y="5281613"/>
            <a:ext cx="173037" cy="306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4" name="AutoShape 120"/>
          <p:cNvSpPr>
            <a:spLocks noChangeArrowheads="1"/>
          </p:cNvSpPr>
          <p:nvPr/>
        </p:nvSpPr>
        <p:spPr bwMode="auto">
          <a:xfrm rot="-1640992">
            <a:off x="6604000" y="4746625"/>
            <a:ext cx="820738" cy="230188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5" name="Rectangle 121"/>
          <p:cNvSpPr>
            <a:spLocks noChangeArrowheads="1"/>
          </p:cNvSpPr>
          <p:nvPr/>
        </p:nvSpPr>
        <p:spPr bwMode="auto">
          <a:xfrm rot="3363087">
            <a:off x="7177088" y="4622800"/>
            <a:ext cx="173038" cy="306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6" name="AutoShape 122"/>
          <p:cNvSpPr>
            <a:spLocks noChangeArrowheads="1"/>
          </p:cNvSpPr>
          <p:nvPr/>
        </p:nvSpPr>
        <p:spPr bwMode="auto">
          <a:xfrm rot="-5604867">
            <a:off x="6170613" y="4425950"/>
            <a:ext cx="461962" cy="407988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7" name="Rectangle 123"/>
          <p:cNvSpPr>
            <a:spLocks noChangeArrowheads="1"/>
          </p:cNvSpPr>
          <p:nvPr/>
        </p:nvSpPr>
        <p:spPr bwMode="auto">
          <a:xfrm rot="5092757">
            <a:off x="6264275" y="4337050"/>
            <a:ext cx="173038" cy="3063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8" name="AutoShape 124"/>
          <p:cNvSpPr>
            <a:spLocks noChangeArrowheads="1"/>
          </p:cNvSpPr>
          <p:nvPr/>
        </p:nvSpPr>
        <p:spPr bwMode="auto">
          <a:xfrm rot="-8680120">
            <a:off x="5384800" y="4689475"/>
            <a:ext cx="820738" cy="230188"/>
          </a:xfrm>
          <a:prstGeom prst="chevron">
            <a:avLst>
              <a:gd name="adj" fmla="val 8913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79" name="Rectangle 125"/>
          <p:cNvSpPr>
            <a:spLocks noChangeArrowheads="1"/>
          </p:cNvSpPr>
          <p:nvPr/>
        </p:nvSpPr>
        <p:spPr bwMode="auto">
          <a:xfrm rot="2241846">
            <a:off x="5391150" y="4630738"/>
            <a:ext cx="306388" cy="173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0" name="AutoShape 126"/>
          <p:cNvSpPr>
            <a:spLocks noChangeArrowheads="1"/>
          </p:cNvSpPr>
          <p:nvPr/>
        </p:nvSpPr>
        <p:spPr bwMode="auto">
          <a:xfrm rot="7709065">
            <a:off x="5662613" y="5111750"/>
            <a:ext cx="461962" cy="407988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1" name="Rectangle 127"/>
          <p:cNvSpPr>
            <a:spLocks noChangeArrowheads="1"/>
          </p:cNvSpPr>
          <p:nvPr/>
        </p:nvSpPr>
        <p:spPr bwMode="auto">
          <a:xfrm rot="2583410">
            <a:off x="5588000" y="5318125"/>
            <a:ext cx="306388" cy="173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2" name="Rectangle 128"/>
          <p:cNvSpPr>
            <a:spLocks noChangeArrowheads="1"/>
          </p:cNvSpPr>
          <p:nvPr/>
        </p:nvSpPr>
        <p:spPr bwMode="auto">
          <a:xfrm rot="2901987">
            <a:off x="5542757" y="5490369"/>
            <a:ext cx="227012" cy="355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3" name="Oval 129"/>
          <p:cNvSpPr>
            <a:spLocks noChangeArrowheads="1"/>
          </p:cNvSpPr>
          <p:nvPr/>
        </p:nvSpPr>
        <p:spPr bwMode="auto">
          <a:xfrm>
            <a:off x="5072063" y="5954713"/>
            <a:ext cx="401637" cy="2254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4" name="AutoShape 130"/>
          <p:cNvSpPr>
            <a:spLocks noChangeArrowheads="1"/>
          </p:cNvSpPr>
          <p:nvPr/>
        </p:nvSpPr>
        <p:spPr bwMode="auto">
          <a:xfrm>
            <a:off x="5173663" y="5851525"/>
            <a:ext cx="211137" cy="1190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5" name="AutoShape 131"/>
          <p:cNvSpPr>
            <a:spLocks noChangeArrowheads="1"/>
          </p:cNvSpPr>
          <p:nvPr/>
        </p:nvSpPr>
        <p:spPr bwMode="auto">
          <a:xfrm rot="9083372">
            <a:off x="5275263" y="6142038"/>
            <a:ext cx="211137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6" name="AutoShape 132"/>
          <p:cNvSpPr>
            <a:spLocks noChangeArrowheads="1"/>
          </p:cNvSpPr>
          <p:nvPr/>
        </p:nvSpPr>
        <p:spPr bwMode="auto">
          <a:xfrm rot="-540000">
            <a:off x="4957763" y="6084888"/>
            <a:ext cx="215900" cy="114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7" name="AutoShape 133"/>
          <p:cNvSpPr>
            <a:spLocks noChangeArrowheads="1"/>
          </p:cNvSpPr>
          <p:nvPr/>
        </p:nvSpPr>
        <p:spPr bwMode="auto">
          <a:xfrm rot="-3187806">
            <a:off x="4914901" y="5867400"/>
            <a:ext cx="119062" cy="2111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8" name="AutoShape 134"/>
          <p:cNvSpPr>
            <a:spLocks noChangeArrowheads="1"/>
          </p:cNvSpPr>
          <p:nvPr/>
        </p:nvSpPr>
        <p:spPr bwMode="auto">
          <a:xfrm rot="10800000">
            <a:off x="5376863" y="5970588"/>
            <a:ext cx="211137" cy="1190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89" name="AutoShape 135"/>
          <p:cNvSpPr>
            <a:spLocks noChangeArrowheads="1"/>
          </p:cNvSpPr>
          <p:nvPr/>
        </p:nvSpPr>
        <p:spPr bwMode="auto">
          <a:xfrm rot="2755410">
            <a:off x="5417345" y="6149181"/>
            <a:ext cx="461962" cy="409575"/>
          </a:xfrm>
          <a:prstGeom prst="chevron">
            <a:avLst>
              <a:gd name="adj" fmla="val 2819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0" name="Rectangle 136"/>
          <p:cNvSpPr>
            <a:spLocks noChangeArrowheads="1"/>
          </p:cNvSpPr>
          <p:nvPr/>
        </p:nvSpPr>
        <p:spPr bwMode="auto">
          <a:xfrm rot="3363087">
            <a:off x="5714207" y="6315869"/>
            <a:ext cx="173037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1" name="AutoShape 137"/>
          <p:cNvSpPr>
            <a:spLocks noChangeArrowheads="1"/>
          </p:cNvSpPr>
          <p:nvPr/>
        </p:nvSpPr>
        <p:spPr bwMode="auto">
          <a:xfrm rot="-1640992">
            <a:off x="5478463" y="5783263"/>
            <a:ext cx="820737" cy="228600"/>
          </a:xfrm>
          <a:prstGeom prst="chevron">
            <a:avLst>
              <a:gd name="adj" fmla="val 8975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2" name="Rectangle 138"/>
          <p:cNvSpPr>
            <a:spLocks noChangeArrowheads="1"/>
          </p:cNvSpPr>
          <p:nvPr/>
        </p:nvSpPr>
        <p:spPr bwMode="auto">
          <a:xfrm rot="3363087">
            <a:off x="6051551" y="5657850"/>
            <a:ext cx="171450" cy="307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3" name="AutoShape 139"/>
          <p:cNvSpPr>
            <a:spLocks noChangeArrowheads="1"/>
          </p:cNvSpPr>
          <p:nvPr/>
        </p:nvSpPr>
        <p:spPr bwMode="auto">
          <a:xfrm rot="-5604867">
            <a:off x="5045075" y="5462588"/>
            <a:ext cx="461963" cy="407987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4" name="Rectangle 140"/>
          <p:cNvSpPr>
            <a:spLocks noChangeArrowheads="1"/>
          </p:cNvSpPr>
          <p:nvPr/>
        </p:nvSpPr>
        <p:spPr bwMode="auto">
          <a:xfrm rot="5092757">
            <a:off x="5139532" y="5372894"/>
            <a:ext cx="171450" cy="3063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5" name="AutoShape 141"/>
          <p:cNvSpPr>
            <a:spLocks noChangeArrowheads="1"/>
          </p:cNvSpPr>
          <p:nvPr/>
        </p:nvSpPr>
        <p:spPr bwMode="auto">
          <a:xfrm rot="-8680120">
            <a:off x="4259263" y="5726113"/>
            <a:ext cx="820737" cy="228600"/>
          </a:xfrm>
          <a:prstGeom prst="chevron">
            <a:avLst>
              <a:gd name="adj" fmla="val 8975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6" name="Rectangle 142"/>
          <p:cNvSpPr>
            <a:spLocks noChangeArrowheads="1"/>
          </p:cNvSpPr>
          <p:nvPr/>
        </p:nvSpPr>
        <p:spPr bwMode="auto">
          <a:xfrm rot="2241846">
            <a:off x="4305300" y="5592763"/>
            <a:ext cx="306388" cy="1730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7" name="AutoShape 143"/>
          <p:cNvSpPr>
            <a:spLocks noChangeArrowheads="1"/>
          </p:cNvSpPr>
          <p:nvPr/>
        </p:nvSpPr>
        <p:spPr bwMode="auto">
          <a:xfrm rot="7709065">
            <a:off x="4537075" y="6148388"/>
            <a:ext cx="461963" cy="407987"/>
          </a:xfrm>
          <a:prstGeom prst="chevron">
            <a:avLst>
              <a:gd name="adj" fmla="val 2830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8" name="Rectangle 144"/>
          <p:cNvSpPr>
            <a:spLocks noChangeArrowheads="1"/>
          </p:cNvSpPr>
          <p:nvPr/>
        </p:nvSpPr>
        <p:spPr bwMode="auto">
          <a:xfrm rot="2583410">
            <a:off x="4462463" y="6354763"/>
            <a:ext cx="306387" cy="1714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99" name="AutoShape 145"/>
          <p:cNvSpPr>
            <a:spLocks noChangeArrowheads="1"/>
          </p:cNvSpPr>
          <p:nvPr/>
        </p:nvSpPr>
        <p:spPr bwMode="auto">
          <a:xfrm rot="-1847823">
            <a:off x="5283200" y="5378450"/>
            <a:ext cx="465138" cy="147638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0" name="AutoShape 146"/>
          <p:cNvSpPr>
            <a:spLocks noChangeArrowheads="1"/>
          </p:cNvSpPr>
          <p:nvPr/>
        </p:nvSpPr>
        <p:spPr bwMode="auto">
          <a:xfrm rot="2300911">
            <a:off x="4775200" y="5378450"/>
            <a:ext cx="465138" cy="147638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1" name="AutoShape 147"/>
          <p:cNvSpPr>
            <a:spLocks noChangeArrowheads="1"/>
          </p:cNvSpPr>
          <p:nvPr/>
        </p:nvSpPr>
        <p:spPr bwMode="auto">
          <a:xfrm rot="-258022">
            <a:off x="5080000" y="4635500"/>
            <a:ext cx="465138" cy="147638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2" name="Text Box 148"/>
          <p:cNvSpPr txBox="1">
            <a:spLocks noChangeArrowheads="1"/>
          </p:cNvSpPr>
          <p:nvPr/>
        </p:nvSpPr>
        <p:spPr bwMode="auto">
          <a:xfrm>
            <a:off x="2752725" y="49545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b="0"/>
          </a:p>
        </p:txBody>
      </p:sp>
      <p:sp>
        <p:nvSpPr>
          <p:cNvPr id="143503" name="Text Box 149"/>
          <p:cNvSpPr txBox="1">
            <a:spLocks noChangeArrowheads="1"/>
          </p:cNvSpPr>
          <p:nvPr/>
        </p:nvSpPr>
        <p:spPr bwMode="auto">
          <a:xfrm>
            <a:off x="2641600" y="4870450"/>
            <a:ext cx="45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0"/>
              <a:t>=</a:t>
            </a:r>
          </a:p>
        </p:txBody>
      </p:sp>
      <p:sp>
        <p:nvSpPr>
          <p:cNvPr id="143504" name="Text Box 150"/>
          <p:cNvSpPr txBox="1">
            <a:spLocks noChangeArrowheads="1"/>
          </p:cNvSpPr>
          <p:nvPr/>
        </p:nvSpPr>
        <p:spPr bwMode="auto">
          <a:xfrm>
            <a:off x="6064250" y="5930900"/>
            <a:ext cx="27178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/>
              <a:t>Агглютинация</a:t>
            </a:r>
          </a:p>
        </p:txBody>
      </p:sp>
      <p:sp>
        <p:nvSpPr>
          <p:cNvPr id="143505" name="Text Box 151"/>
          <p:cNvSpPr txBox="1">
            <a:spLocks noChangeArrowheads="1"/>
          </p:cNvSpPr>
          <p:nvPr/>
        </p:nvSpPr>
        <p:spPr bwMode="auto">
          <a:xfrm>
            <a:off x="923925" y="70119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b="0"/>
          </a:p>
        </p:txBody>
      </p:sp>
      <p:sp>
        <p:nvSpPr>
          <p:cNvPr id="143506" name="Rectangle 152"/>
          <p:cNvSpPr>
            <a:spLocks noChangeArrowheads="1"/>
          </p:cNvSpPr>
          <p:nvPr/>
        </p:nvSpPr>
        <p:spPr bwMode="auto">
          <a:xfrm>
            <a:off x="323850" y="260350"/>
            <a:ext cx="8534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Схема агглютинации эритроцитов неполными блокирующими агглютининами (непрямая проба Кумбса)</a:t>
            </a:r>
          </a:p>
        </p:txBody>
      </p:sp>
      <p:sp>
        <p:nvSpPr>
          <p:cNvPr id="143507" name="AutoShape 153"/>
          <p:cNvSpPr>
            <a:spLocks noChangeArrowheads="1"/>
          </p:cNvSpPr>
          <p:nvPr/>
        </p:nvSpPr>
        <p:spPr bwMode="auto">
          <a:xfrm rot="447042">
            <a:off x="755650" y="4652963"/>
            <a:ext cx="465138" cy="14922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8" name="Text Box 154"/>
          <p:cNvSpPr txBox="1">
            <a:spLocks noChangeArrowheads="1"/>
          </p:cNvSpPr>
          <p:nvPr/>
        </p:nvSpPr>
        <p:spPr bwMode="auto">
          <a:xfrm>
            <a:off x="2968625" y="517048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b="0"/>
          </a:p>
        </p:txBody>
      </p:sp>
      <p:sp>
        <p:nvSpPr>
          <p:cNvPr id="143509" name="AutoShape 155"/>
          <p:cNvSpPr>
            <a:spLocks noChangeArrowheads="1"/>
          </p:cNvSpPr>
          <p:nvPr/>
        </p:nvSpPr>
        <p:spPr bwMode="auto">
          <a:xfrm rot="447042">
            <a:off x="1403350" y="4437063"/>
            <a:ext cx="465138" cy="14922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0" name="AutoShape 156"/>
          <p:cNvSpPr>
            <a:spLocks noChangeArrowheads="1"/>
          </p:cNvSpPr>
          <p:nvPr/>
        </p:nvSpPr>
        <p:spPr bwMode="auto">
          <a:xfrm rot="447042">
            <a:off x="1331913" y="4724400"/>
            <a:ext cx="465137" cy="14922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1" name="AutoShape 157"/>
          <p:cNvSpPr>
            <a:spLocks noChangeArrowheads="1"/>
          </p:cNvSpPr>
          <p:nvPr/>
        </p:nvSpPr>
        <p:spPr bwMode="auto">
          <a:xfrm rot="447042">
            <a:off x="1835150" y="4941888"/>
            <a:ext cx="465138" cy="18097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2" name="AutoShape 158"/>
          <p:cNvSpPr>
            <a:spLocks noChangeArrowheads="1"/>
          </p:cNvSpPr>
          <p:nvPr/>
        </p:nvSpPr>
        <p:spPr bwMode="auto">
          <a:xfrm rot="447042">
            <a:off x="1042988" y="5300663"/>
            <a:ext cx="465137" cy="18415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3" name="AutoShape 159"/>
          <p:cNvSpPr>
            <a:spLocks noChangeArrowheads="1"/>
          </p:cNvSpPr>
          <p:nvPr/>
        </p:nvSpPr>
        <p:spPr bwMode="auto">
          <a:xfrm rot="447042">
            <a:off x="1116013" y="5661025"/>
            <a:ext cx="465137" cy="149225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prstGeom prst="round2SameRect">
            <a:avLst/>
          </a:prstGeom>
          <a:solidFill>
            <a:srgbClr val="00FF00"/>
          </a:solidFill>
          <a:ln>
            <a:solidFill>
              <a:schemeClr val="bg2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Понятие об </a:t>
            </a:r>
            <a:r>
              <a:rPr lang="ru-RU" sz="4800" b="1" dirty="0" err="1">
                <a:latin typeface="Times New Roman" pitchFamily="18" charset="0"/>
                <a:cs typeface="Times New Roman" pitchFamily="18" charset="0"/>
              </a:rPr>
              <a:t>экстраагглютининах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86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772816"/>
            <a:ext cx="8713787" cy="4941887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b="1" dirty="0">
                <a:latin typeface="Arial" charset="0"/>
                <a:cs typeface="Arial" charset="0"/>
              </a:rPr>
              <a:t>У лиц с подгруппами крови А могут быть редко встречающиеся</a:t>
            </a:r>
            <a:r>
              <a:rPr lang="ru-RU" sz="3600" b="1" i="1" dirty="0">
                <a:latin typeface="Arial" charset="0"/>
                <a:cs typeface="Arial" charset="0"/>
              </a:rPr>
              <a:t> </a:t>
            </a:r>
            <a:r>
              <a:rPr lang="ru-RU" sz="3600" b="1" i="1" dirty="0" err="1">
                <a:latin typeface="Arial" charset="0"/>
                <a:cs typeface="Arial" charset="0"/>
              </a:rPr>
              <a:t>экстраагглютинины</a:t>
            </a:r>
            <a:r>
              <a:rPr lang="ru-RU" sz="3600" b="1" i="1" dirty="0">
                <a:latin typeface="Arial" charset="0"/>
                <a:cs typeface="Arial" charset="0"/>
              </a:rPr>
              <a:t> </a:t>
            </a:r>
            <a:r>
              <a:rPr lang="ru-RU" sz="4000" b="1" i="1" dirty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4000" b="1" i="1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ru-RU" sz="4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  </a:t>
            </a:r>
            <a:r>
              <a:rPr lang="ru-RU" sz="3600" b="1" dirty="0">
                <a:latin typeface="Arial" charset="0"/>
                <a:cs typeface="Arial" charset="0"/>
              </a:rPr>
              <a:t>[А</a:t>
            </a:r>
            <a:r>
              <a:rPr lang="en-US" sz="3600" b="1" dirty="0">
                <a:latin typeface="Arial" charset="0"/>
                <a:cs typeface="Arial" charset="0"/>
              </a:rPr>
              <a:t>(II)</a:t>
            </a:r>
            <a:r>
              <a:rPr lang="en-US" sz="3600" b="1" i="1" dirty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3600" b="1" i="1" dirty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400" b="1" i="1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en-US" sz="2400" b="1" i="1" dirty="0">
                <a:latin typeface="Arial" charset="0"/>
                <a:cs typeface="Arial" charset="0"/>
              </a:rPr>
              <a:t> </a:t>
            </a:r>
            <a:r>
              <a:rPr lang="ru-RU" sz="3600" b="1" dirty="0">
                <a:latin typeface="Arial" charset="0"/>
                <a:cs typeface="Arial" charset="0"/>
              </a:rPr>
              <a:t>и АВ</a:t>
            </a:r>
            <a:r>
              <a:rPr lang="en-US" sz="3600" b="1" dirty="0">
                <a:latin typeface="Arial" charset="0"/>
                <a:cs typeface="Arial" charset="0"/>
              </a:rPr>
              <a:t>(IV</a:t>
            </a:r>
            <a:r>
              <a:rPr lang="ru-RU" sz="3600" b="1" dirty="0">
                <a:latin typeface="Arial" charset="0"/>
                <a:cs typeface="Arial" charset="0"/>
              </a:rPr>
              <a:t>)</a:t>
            </a:r>
            <a:r>
              <a:rPr lang="ru-RU" sz="3600" b="1" i="1" dirty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400" b="1" i="1" baseline="-25000" dirty="0">
                <a:solidFill>
                  <a:srgbClr val="C00000"/>
                </a:solidFill>
                <a:latin typeface="Arial" charset="0"/>
                <a:cs typeface="Arial" charset="0"/>
              </a:rPr>
              <a:t>2</a:t>
            </a:r>
            <a:r>
              <a:rPr lang="ru-RU" sz="3600" b="1" dirty="0">
                <a:latin typeface="Arial" charset="0"/>
                <a:cs typeface="Arial" charset="0"/>
              </a:rPr>
              <a:t>],</a:t>
            </a:r>
            <a:r>
              <a:rPr lang="ru-RU" sz="3600" b="1" i="1" dirty="0">
                <a:latin typeface="Arial" charset="0"/>
                <a:cs typeface="Arial" charset="0"/>
              </a:rPr>
              <a:t> </a:t>
            </a:r>
            <a:r>
              <a:rPr lang="ru-RU" sz="3600" b="1" dirty="0">
                <a:latin typeface="Arial" charset="0"/>
                <a:cs typeface="Arial" charset="0"/>
              </a:rPr>
              <a:t>а с подгруппой А</a:t>
            </a:r>
            <a:r>
              <a:rPr lang="ru-RU" sz="3600" b="1" baseline="-25000" dirty="0">
                <a:latin typeface="Arial" charset="0"/>
                <a:cs typeface="Arial" charset="0"/>
              </a:rPr>
              <a:t>2</a:t>
            </a:r>
            <a:r>
              <a:rPr lang="ru-RU" sz="3600" b="1" dirty="0">
                <a:latin typeface="Arial" charset="0"/>
                <a:cs typeface="Arial" charset="0"/>
              </a:rPr>
              <a:t> - </a:t>
            </a:r>
            <a:r>
              <a:rPr lang="ru-RU" sz="4000" b="1" i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4000" b="1" i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ru-RU" sz="4000" b="1" dirty="0">
                <a:latin typeface="Arial" charset="0"/>
                <a:cs typeface="Arial" charset="0"/>
              </a:rPr>
              <a:t> </a:t>
            </a:r>
            <a:r>
              <a:rPr lang="ru-RU" sz="3600" b="1" dirty="0">
                <a:latin typeface="Arial" charset="0"/>
                <a:cs typeface="Arial" charset="0"/>
              </a:rPr>
              <a:t>[А</a:t>
            </a:r>
            <a:r>
              <a:rPr lang="ru-RU" sz="3600" b="1" baseline="-25000" dirty="0">
                <a:latin typeface="Arial" charset="0"/>
                <a:cs typeface="Arial" charset="0"/>
              </a:rPr>
              <a:t>2</a:t>
            </a:r>
            <a:r>
              <a:rPr lang="ru-RU" sz="3600" b="1" dirty="0">
                <a:latin typeface="Arial" charset="0"/>
                <a:cs typeface="Arial" charset="0"/>
              </a:rPr>
              <a:t>(</a:t>
            </a:r>
            <a:r>
              <a:rPr lang="en-US" sz="3600" b="1" dirty="0">
                <a:latin typeface="Arial" charset="0"/>
                <a:cs typeface="Arial" charset="0"/>
              </a:rPr>
              <a:t>II)</a:t>
            </a:r>
            <a:r>
              <a:rPr lang="en-US" sz="3600" b="1" i="1" dirty="0">
                <a:latin typeface="Arial" charset="0"/>
                <a:cs typeface="Arial" charset="0"/>
                <a:sym typeface="Symbol" pitchFamily="18" charset="2"/>
              </a:rPr>
              <a:t></a:t>
            </a:r>
            <a:r>
              <a:rPr lang="ru-RU" sz="3600" b="1" i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400" b="1" i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ru-RU" sz="3600" b="1" i="1" dirty="0">
                <a:latin typeface="Arial" charset="0"/>
                <a:cs typeface="Arial" charset="0"/>
              </a:rPr>
              <a:t> </a:t>
            </a:r>
            <a:r>
              <a:rPr lang="ru-RU" sz="3600" b="1" dirty="0">
                <a:latin typeface="Arial" charset="0"/>
                <a:cs typeface="Arial" charset="0"/>
              </a:rPr>
              <a:t>и А</a:t>
            </a:r>
            <a:r>
              <a:rPr lang="ru-RU" sz="3600" b="1" baseline="-25000" dirty="0">
                <a:latin typeface="Arial" charset="0"/>
                <a:cs typeface="Arial" charset="0"/>
              </a:rPr>
              <a:t>2</a:t>
            </a:r>
            <a:r>
              <a:rPr lang="ru-RU" sz="3600" b="1" dirty="0">
                <a:latin typeface="Arial" charset="0"/>
                <a:cs typeface="Arial" charset="0"/>
              </a:rPr>
              <a:t>В</a:t>
            </a:r>
            <a:r>
              <a:rPr lang="en-US" sz="3600" b="1" dirty="0">
                <a:latin typeface="Arial" charset="0"/>
                <a:cs typeface="Arial" charset="0"/>
              </a:rPr>
              <a:t> (IV</a:t>
            </a:r>
            <a:r>
              <a:rPr lang="ru-RU" sz="3600" b="1" dirty="0">
                <a:latin typeface="Arial" charset="0"/>
                <a:cs typeface="Arial" charset="0"/>
              </a:rPr>
              <a:t>) </a:t>
            </a:r>
            <a:r>
              <a:rPr lang="ru-RU" sz="3600" b="1" i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sz="2400" b="1" i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ru-RU" sz="3600" b="1" dirty="0">
                <a:latin typeface="Arial" charset="0"/>
                <a:cs typeface="Arial" charset="0"/>
              </a:rPr>
              <a:t>]. 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b="1" i="1" dirty="0" err="1">
                <a:latin typeface="Arial" charset="0"/>
                <a:cs typeface="Arial" charset="0"/>
              </a:rPr>
              <a:t>экстраагглютинины</a:t>
            </a:r>
            <a:r>
              <a:rPr lang="ru-RU" sz="2800" b="1" dirty="0">
                <a:latin typeface="Arial" charset="0"/>
                <a:cs typeface="Arial" charset="0"/>
              </a:rPr>
              <a:t> </a:t>
            </a:r>
            <a:r>
              <a:rPr lang="en-US" sz="2800" b="1" dirty="0">
                <a:latin typeface="Arial" charset="0"/>
                <a:cs typeface="Arial" charset="0"/>
              </a:rPr>
              <a:t> </a:t>
            </a:r>
            <a:r>
              <a:rPr lang="ru-RU" sz="3600" b="1" dirty="0">
                <a:latin typeface="Arial" charset="0"/>
                <a:cs typeface="Arial" charset="0"/>
              </a:rPr>
              <a:t>не вызывают посттрансфузионных осложнений,  однако проявляют  себя  в пробе  на  индивидуальную  совместимость.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00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>
                <a:latin typeface="Times New Roman" pitchFamily="18" charset="0"/>
                <a:cs typeface="Times New Roman" pitchFamily="18" charset="0"/>
              </a:rPr>
              <a:t>Понятие об экстраагглютининах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8642350" cy="4941887"/>
          </a:xfrm>
          <a:solidFill>
            <a:srgbClr val="FFFF99"/>
          </a:solidFill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3600" b="1" dirty="0" err="1">
                <a:latin typeface="Arial" pitchFamily="34" charset="0"/>
                <a:cs typeface="Arial" pitchFamily="34" charset="0"/>
              </a:rPr>
              <a:t>Экстраагглютинин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ru-RU" sz="36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3600" b="1" dirty="0" err="1">
                <a:latin typeface="Arial" pitchFamily="34" charset="0"/>
                <a:cs typeface="Arial" pitchFamily="34" charset="0"/>
              </a:rPr>
              <a:t>агглютинирует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эритроциты 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36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на плоскости или в пробирках   при   комнатной   температуре,   поэтому   реципиентам A</a:t>
            </a:r>
            <a:r>
              <a:rPr lang="ru-RU" sz="3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(II)</a:t>
            </a:r>
            <a:r>
              <a:rPr lang="en-US" sz="3600" b="1" i="1" dirty="0">
                <a:latin typeface="Arial" pitchFamily="34" charset="0"/>
                <a:cs typeface="Arial" pitchFamily="34" charset="0"/>
                <a:sym typeface="Symbol" pitchFamily="18" charset="2"/>
              </a:rPr>
              <a:t></a:t>
            </a:r>
            <a:r>
              <a:rPr lang="ru-RU" sz="3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ru-RU" sz="3600" b="1" baseline="-250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 переливают эритроциты A</a:t>
            </a:r>
            <a:r>
              <a:rPr lang="ru-RU" sz="3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(II) или эритроциты 0(I) до 500 мл, реципиентам A</a:t>
            </a:r>
            <a:r>
              <a:rPr lang="ru-RU" sz="3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В(IV)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ru-RU" sz="36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переливают эритроциты A</a:t>
            </a:r>
            <a:r>
              <a:rPr lang="ru-RU" sz="3600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b="1" dirty="0">
                <a:latin typeface="Arial" pitchFamily="34" charset="0"/>
                <a:cs typeface="Arial" pitchFamily="34" charset="0"/>
              </a:rPr>
              <a:t>В(IV) или эритроциты В(III) или 0(I) до 500 мл.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641475"/>
          </a:xfrm>
          <a:solidFill>
            <a:srgbClr val="00FF0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/>
              <a:t>Понятие об экстраагглютининах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1663"/>
            <a:ext cx="8229600" cy="494188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b="1" dirty="0" err="1">
                <a:latin typeface="Arial" charset="0"/>
                <a:cs typeface="Arial" charset="0"/>
              </a:rPr>
              <a:t>Врожденый</a:t>
            </a:r>
            <a:r>
              <a:rPr lang="ru-RU" b="1" dirty="0">
                <a:latin typeface="Arial" charset="0"/>
                <a:cs typeface="Arial" charset="0"/>
              </a:rPr>
              <a:t> </a:t>
            </a:r>
            <a:r>
              <a:rPr lang="ru-RU" b="1" dirty="0" err="1">
                <a:latin typeface="Arial" charset="0"/>
                <a:cs typeface="Arial" charset="0"/>
              </a:rPr>
              <a:t>экстраагглютинин</a:t>
            </a:r>
            <a:r>
              <a:rPr lang="ru-RU" b="1" dirty="0">
                <a:latin typeface="Arial" charset="0"/>
                <a:cs typeface="Arial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ru-RU" b="1" baseline="-25000" dirty="0">
                <a:latin typeface="Arial" charset="0"/>
                <a:cs typeface="Arial" charset="0"/>
              </a:rPr>
              <a:t> </a:t>
            </a:r>
            <a:r>
              <a:rPr lang="ru-RU" b="1" dirty="0">
                <a:latin typeface="Arial" charset="0"/>
                <a:cs typeface="Arial" charset="0"/>
              </a:rPr>
              <a:t> дает агглютинацию с  </a:t>
            </a:r>
            <a:r>
              <a:rPr lang="ru-RU" b="1" dirty="0" err="1">
                <a:latin typeface="Arial" charset="0"/>
                <a:cs typeface="Arial" charset="0"/>
              </a:rPr>
              <a:t>агглютиногенами</a:t>
            </a:r>
            <a:r>
              <a:rPr lang="ru-RU" b="1" dirty="0">
                <a:latin typeface="Arial" charset="0"/>
                <a:cs typeface="Arial" charset="0"/>
              </a:rPr>
              <a:t> О и A</a:t>
            </a:r>
            <a:r>
              <a:rPr lang="ru-RU" b="1" baseline="-25000" dirty="0">
                <a:latin typeface="Arial" charset="0"/>
                <a:cs typeface="Arial" charset="0"/>
              </a:rPr>
              <a:t>2</a:t>
            </a:r>
            <a:r>
              <a:rPr lang="ru-RU" b="1" dirty="0">
                <a:latin typeface="Arial" charset="0"/>
                <a:cs typeface="Arial" charset="0"/>
              </a:rPr>
              <a:t>. Однако </a:t>
            </a:r>
            <a:r>
              <a:rPr lang="ru-RU" b="1" dirty="0" err="1">
                <a:latin typeface="Arial" charset="0"/>
                <a:cs typeface="Arial" charset="0"/>
              </a:rPr>
              <a:t>экстраагглютинин</a:t>
            </a:r>
            <a:r>
              <a:rPr lang="ru-RU" b="1" dirty="0">
                <a:latin typeface="Arial" charset="0"/>
                <a:cs typeface="Arial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  <a:sym typeface="Symbol" pitchFamily="18" charset="2"/>
              </a:rPr>
              <a:t></a:t>
            </a:r>
            <a:r>
              <a:rPr lang="ru-RU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ru-RU" b="1" dirty="0">
                <a:latin typeface="Arial" charset="0"/>
                <a:cs typeface="Arial" charset="0"/>
              </a:rPr>
              <a:t> встречается в крови людей редко (1%) и в низком титре (1:2). Именно поэтому лица, в эритроцитах которых содержится фактор О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ru-RU" b="1" dirty="0">
                <a:latin typeface="Arial" charset="0"/>
                <a:cs typeface="Arial" charset="0"/>
              </a:rPr>
              <a:t>использовались в качестве универсальных доноров.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572560" cy="1214446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Определение групп крови</a:t>
            </a:r>
          </a:p>
        </p:txBody>
      </p:sp>
      <p:sp>
        <p:nvSpPr>
          <p:cNvPr id="150531" name="Text Box 5"/>
          <p:cNvSpPr txBox="1">
            <a:spLocks noChangeArrowheads="1"/>
          </p:cNvSpPr>
          <p:nvPr/>
        </p:nvSpPr>
        <p:spPr bwMode="auto">
          <a:xfrm>
            <a:off x="548798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0535" name="Text Box 11"/>
          <p:cNvSpPr txBox="1">
            <a:spLocks noChangeArrowheads="1"/>
          </p:cNvSpPr>
          <p:nvPr/>
        </p:nvSpPr>
        <p:spPr bwMode="auto">
          <a:xfrm>
            <a:off x="3327400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596" y="233512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/>
              <a:t>По </a:t>
            </a:r>
            <a:r>
              <a:rPr lang="ru-RU" sz="3600" dirty="0" err="1"/>
              <a:t>ЦОЛИклонам</a:t>
            </a:r>
            <a:endParaRPr lang="ru-RU" sz="3600" dirty="0"/>
          </a:p>
          <a:p>
            <a:pPr marL="742950" indent="-742950">
              <a:buAutoNum type="arabicPeriod"/>
            </a:pPr>
            <a:r>
              <a:rPr lang="ru-RU" sz="3600" dirty="0"/>
              <a:t>По стандартным эритроцитам</a:t>
            </a:r>
          </a:p>
          <a:p>
            <a:pPr marL="742950" indent="-742950">
              <a:buAutoNum type="arabicPeriod"/>
            </a:pPr>
            <a:r>
              <a:rPr lang="ru-RU" sz="3600" dirty="0"/>
              <a:t>Перекрестным способом</a:t>
            </a:r>
          </a:p>
          <a:p>
            <a:pPr marL="742950" indent="-742950">
              <a:buAutoNum type="arabicPeriod"/>
            </a:pPr>
            <a:r>
              <a:rPr lang="ru-RU" sz="3600" dirty="0" err="1"/>
              <a:t>Гелевая</a:t>
            </a:r>
            <a:r>
              <a:rPr lang="ru-RU" sz="3600" dirty="0"/>
              <a:t> технология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33CCFF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/>
              <a:t>ЦОЛИклоны</a:t>
            </a:r>
            <a:r>
              <a:rPr lang="en-US" b="1" dirty="0"/>
              <a:t> (</a:t>
            </a:r>
            <a:r>
              <a:rPr lang="ru-RU" b="1" dirty="0" err="1"/>
              <a:t>моноклональные</a:t>
            </a:r>
            <a:r>
              <a:rPr lang="ru-RU" b="1" dirty="0"/>
              <a:t> антитела)</a:t>
            </a:r>
          </a:p>
        </p:txBody>
      </p:sp>
      <p:sp>
        <p:nvSpPr>
          <p:cNvPr id="149506" name="TextBox 2"/>
          <p:cNvSpPr txBox="1">
            <a:spLocks noChangeArrowheads="1"/>
          </p:cNvSpPr>
          <p:nvPr/>
        </p:nvSpPr>
        <p:spPr bwMode="auto">
          <a:xfrm>
            <a:off x="250825" y="1484313"/>
            <a:ext cx="8713788" cy="501675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/>
              <a:t>Продуцируются мышиными </a:t>
            </a:r>
            <a:r>
              <a:rPr lang="ru-RU" sz="3200" dirty="0" err="1"/>
              <a:t>гибридомами</a:t>
            </a:r>
            <a:r>
              <a:rPr lang="ru-RU" sz="3200" dirty="0"/>
              <a:t>,  которые образуются путем слияния клетки опухоли костного мозга мыши с её же иммунным лимфоцитом, способным синтезировать специфические антитела анти-А, анти-В, анти-</a:t>
            </a:r>
            <a:r>
              <a:rPr lang="en-US" sz="3200" dirty="0"/>
              <a:t>D</a:t>
            </a:r>
            <a:r>
              <a:rPr lang="ru-RU" sz="3200" dirty="0"/>
              <a:t> и др.</a:t>
            </a:r>
          </a:p>
          <a:p>
            <a:r>
              <a:rPr lang="ru-RU" sz="3200" dirty="0"/>
              <a:t>Внутрибрюшная опухоль быстро растет и продуцирует асцитическую жидкость с анти-А</a:t>
            </a:r>
            <a:r>
              <a:rPr lang="en-US" sz="3200" dirty="0"/>
              <a:t>,</a:t>
            </a:r>
            <a:r>
              <a:rPr lang="ru-RU" sz="3200" dirty="0"/>
              <a:t> анти-В или</a:t>
            </a:r>
            <a:r>
              <a:rPr lang="en-US" sz="3200" dirty="0"/>
              <a:t> </a:t>
            </a:r>
            <a:r>
              <a:rPr lang="ru-RU" sz="3200" dirty="0"/>
              <a:t>анти-</a:t>
            </a:r>
            <a:r>
              <a:rPr lang="en-US" sz="3200" dirty="0"/>
              <a:t>D</a:t>
            </a:r>
            <a:r>
              <a:rPr lang="ru-RU" sz="3200" dirty="0"/>
              <a:t> антителами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  <a:solidFill>
            <a:srgbClr val="FFFF99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Определение групп крови по </a:t>
            </a:r>
            <a:r>
              <a:rPr lang="ru-RU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ЦОЛИклонам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0530" name="Text Box 4"/>
          <p:cNvSpPr txBox="1">
            <a:spLocks noChangeArrowheads="1"/>
          </p:cNvSpPr>
          <p:nvPr/>
        </p:nvSpPr>
        <p:spPr bwMode="auto">
          <a:xfrm>
            <a:off x="939791" y="1772816"/>
            <a:ext cx="22748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/>
              <a:t>Анти А</a:t>
            </a:r>
          </a:p>
        </p:txBody>
      </p:sp>
      <p:sp>
        <p:nvSpPr>
          <p:cNvPr id="150531" name="Text Box 5"/>
          <p:cNvSpPr txBox="1">
            <a:spLocks noChangeArrowheads="1"/>
          </p:cNvSpPr>
          <p:nvPr/>
        </p:nvSpPr>
        <p:spPr bwMode="auto">
          <a:xfrm>
            <a:off x="548798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0532" name="Text Box 6"/>
          <p:cNvSpPr txBox="1">
            <a:spLocks noChangeArrowheads="1"/>
          </p:cNvSpPr>
          <p:nvPr/>
        </p:nvSpPr>
        <p:spPr bwMode="auto">
          <a:xfrm>
            <a:off x="5797574" y="1772816"/>
            <a:ext cx="2274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/>
              <a:t>Анти В</a:t>
            </a:r>
          </a:p>
        </p:txBody>
      </p:sp>
      <p:sp>
        <p:nvSpPr>
          <p:cNvPr id="150535" name="Text Box 11"/>
          <p:cNvSpPr txBox="1">
            <a:spLocks noChangeArrowheads="1"/>
          </p:cNvSpPr>
          <p:nvPr/>
        </p:nvSpPr>
        <p:spPr bwMode="auto">
          <a:xfrm>
            <a:off x="3327400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0536" name="Text Box 12"/>
          <p:cNvSpPr txBox="1">
            <a:spLocks noChangeArrowheads="1"/>
          </p:cNvSpPr>
          <p:nvPr/>
        </p:nvSpPr>
        <p:spPr bwMode="auto">
          <a:xfrm>
            <a:off x="3433614" y="4572008"/>
            <a:ext cx="2281394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dirty="0"/>
              <a:t>0(</a:t>
            </a:r>
            <a:r>
              <a:rPr lang="en-US" sz="6000" dirty="0"/>
              <a:t>I</a:t>
            </a:r>
            <a:r>
              <a:rPr lang="ru-RU" sz="6000" dirty="0"/>
              <a:t>)</a:t>
            </a:r>
            <a:r>
              <a:rPr lang="el-GR" sz="6000" dirty="0"/>
              <a:t>αβ</a:t>
            </a:r>
            <a:endParaRPr lang="en-US" sz="6000" dirty="0"/>
          </a:p>
        </p:txBody>
      </p:sp>
      <p:sp>
        <p:nvSpPr>
          <p:cNvPr id="150539" name="TextBox 12"/>
          <p:cNvSpPr txBox="1">
            <a:spLocks noChangeArrowheads="1"/>
          </p:cNvSpPr>
          <p:nvPr/>
        </p:nvSpPr>
        <p:spPr bwMode="auto">
          <a:xfrm>
            <a:off x="755650" y="5429264"/>
            <a:ext cx="8140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/>
              <a:t>Учет результата через 3 мин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976" y="4581128"/>
            <a:ext cx="159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Нет 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4166" y="4581128"/>
            <a:ext cx="1598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Нет В</a:t>
            </a:r>
          </a:p>
        </p:txBody>
      </p:sp>
      <p:pic>
        <p:nvPicPr>
          <p:cNvPr id="14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3"/>
          <a:srcRect l="49805" t="34225" r="33349" b="43285"/>
          <a:stretch>
            <a:fillRect/>
          </a:stretch>
        </p:blipFill>
        <p:spPr bwMode="auto">
          <a:xfrm>
            <a:off x="1000100" y="2500306"/>
            <a:ext cx="2214578" cy="2214578"/>
          </a:xfrm>
          <a:prstGeom prst="rect">
            <a:avLst/>
          </a:prstGeom>
          <a:noFill/>
        </p:spPr>
      </p:pic>
      <p:pic>
        <p:nvPicPr>
          <p:cNvPr id="15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3"/>
          <a:srcRect l="49805" t="34225" r="33349" b="43285"/>
          <a:stretch>
            <a:fillRect/>
          </a:stretch>
        </p:blipFill>
        <p:spPr bwMode="auto">
          <a:xfrm>
            <a:off x="5857884" y="2428868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  <a:solidFill>
            <a:srgbClr val="FFFF99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Определение групп крови по </a:t>
            </a:r>
            <a:r>
              <a:rPr lang="ru-RU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ЦОЛИклонам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1554" name="Text Box 4"/>
          <p:cNvSpPr txBox="1">
            <a:spLocks noChangeArrowheads="1"/>
          </p:cNvSpPr>
          <p:nvPr/>
        </p:nvSpPr>
        <p:spPr bwMode="auto">
          <a:xfrm>
            <a:off x="1071538" y="1957388"/>
            <a:ext cx="22748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/>
              <a:t>Анти А</a:t>
            </a:r>
          </a:p>
        </p:txBody>
      </p:sp>
      <p:sp>
        <p:nvSpPr>
          <p:cNvPr id="151555" name="Text Box 5"/>
          <p:cNvSpPr txBox="1">
            <a:spLocks noChangeArrowheads="1"/>
          </p:cNvSpPr>
          <p:nvPr/>
        </p:nvSpPr>
        <p:spPr bwMode="auto">
          <a:xfrm>
            <a:off x="548798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1556" name="Text Box 6"/>
          <p:cNvSpPr txBox="1">
            <a:spLocks noChangeArrowheads="1"/>
          </p:cNvSpPr>
          <p:nvPr/>
        </p:nvSpPr>
        <p:spPr bwMode="auto">
          <a:xfrm>
            <a:off x="5583261" y="1957388"/>
            <a:ext cx="22748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/>
              <a:t>Анти В</a:t>
            </a:r>
          </a:p>
        </p:txBody>
      </p:sp>
      <p:sp>
        <p:nvSpPr>
          <p:cNvPr id="151558" name="Text Box 9"/>
          <p:cNvSpPr txBox="1">
            <a:spLocks noChangeArrowheads="1"/>
          </p:cNvSpPr>
          <p:nvPr/>
        </p:nvSpPr>
        <p:spPr bwMode="auto">
          <a:xfrm>
            <a:off x="2184392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1559" name="Text Box 10"/>
          <p:cNvSpPr txBox="1">
            <a:spLocks noChangeArrowheads="1"/>
          </p:cNvSpPr>
          <p:nvPr/>
        </p:nvSpPr>
        <p:spPr bwMode="auto">
          <a:xfrm>
            <a:off x="3571868" y="5214950"/>
            <a:ext cx="2339102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/>
              <a:t>А (</a:t>
            </a:r>
            <a:r>
              <a:rPr lang="en-US" sz="5400" dirty="0"/>
              <a:t>II</a:t>
            </a:r>
            <a:r>
              <a:rPr lang="ru-RU" sz="5400" dirty="0"/>
              <a:t>) </a:t>
            </a:r>
            <a:r>
              <a:rPr lang="el-GR" sz="5400" dirty="0"/>
              <a:t>β</a:t>
            </a:r>
            <a:endParaRPr lang="en-US" sz="5400" dirty="0"/>
          </a:p>
        </p:txBody>
      </p:sp>
      <p:sp>
        <p:nvSpPr>
          <p:cNvPr id="151563" name="TextBox 11"/>
          <p:cNvSpPr txBox="1">
            <a:spLocks noChangeArrowheads="1"/>
          </p:cNvSpPr>
          <p:nvPr/>
        </p:nvSpPr>
        <p:spPr bwMode="auto">
          <a:xfrm>
            <a:off x="1268406" y="4941888"/>
            <a:ext cx="23749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/>
              <a:t>Есть А  </a:t>
            </a:r>
          </a:p>
        </p:txBody>
      </p:sp>
      <p:sp>
        <p:nvSpPr>
          <p:cNvPr id="151564" name="TextBox 12"/>
          <p:cNvSpPr txBox="1">
            <a:spLocks noChangeArrowheads="1"/>
          </p:cNvSpPr>
          <p:nvPr/>
        </p:nvSpPr>
        <p:spPr bwMode="auto">
          <a:xfrm>
            <a:off x="6119836" y="4941888"/>
            <a:ext cx="17383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/>
              <a:t>Нет В</a:t>
            </a:r>
          </a:p>
        </p:txBody>
      </p:sp>
      <p:pic>
        <p:nvPicPr>
          <p:cNvPr id="12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49805" t="34225" r="33349" b="43285"/>
          <a:stretch>
            <a:fillRect/>
          </a:stretch>
        </p:blipFill>
        <p:spPr bwMode="auto">
          <a:xfrm>
            <a:off x="5715008" y="2857496"/>
            <a:ext cx="2071702" cy="2071702"/>
          </a:xfrm>
          <a:prstGeom prst="rect">
            <a:avLst/>
          </a:prstGeom>
          <a:noFill/>
        </p:spPr>
      </p:pic>
      <p:pic>
        <p:nvPicPr>
          <p:cNvPr id="13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33692" t="34225" r="49462" b="43285"/>
          <a:stretch>
            <a:fillRect/>
          </a:stretch>
        </p:blipFill>
        <p:spPr bwMode="auto">
          <a:xfrm>
            <a:off x="1142976" y="2786058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28"/>
            <a:ext cx="8186766" cy="609602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/>
              <a:t>1914 год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 dirty="0"/>
              <a:t>В.А. Юревич, М.М. </a:t>
            </a:r>
            <a:r>
              <a:rPr lang="ru-RU" sz="4000" b="1" dirty="0" err="1"/>
              <a:t>Розенгарт</a:t>
            </a:r>
            <a:r>
              <a:rPr lang="ru-RU" sz="4000" b="1" dirty="0"/>
              <a:t>, </a:t>
            </a:r>
            <a:r>
              <a:rPr lang="ru-RU" sz="4000" b="1" dirty="0" err="1"/>
              <a:t>Гюстен</a:t>
            </a:r>
            <a:endParaRPr lang="ru-RU" sz="4000" b="1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400" b="1" dirty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/>
              <a:t>Предложили для предупреждения свертывания крови использовать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400" b="1" dirty="0"/>
              <a:t>цитрат натрия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  <a:solidFill>
            <a:srgbClr val="FFFF99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accent1">
                    <a:tint val="88000"/>
                    <a:satMod val="150000"/>
                  </a:schemeClr>
                </a:solidFill>
              </a:rPr>
              <a:t>Определение групп крови по ЦОЛИклонам</a:t>
            </a:r>
          </a:p>
        </p:txBody>
      </p:sp>
      <p:sp>
        <p:nvSpPr>
          <p:cNvPr id="152578" name="Text Box 4"/>
          <p:cNvSpPr txBox="1">
            <a:spLocks noChangeArrowheads="1"/>
          </p:cNvSpPr>
          <p:nvPr/>
        </p:nvSpPr>
        <p:spPr bwMode="auto">
          <a:xfrm>
            <a:off x="1187624" y="1857364"/>
            <a:ext cx="22748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/>
              <a:t>Анти А</a:t>
            </a:r>
          </a:p>
        </p:txBody>
      </p:sp>
      <p:sp>
        <p:nvSpPr>
          <p:cNvPr id="152579" name="Text Box 5"/>
          <p:cNvSpPr txBox="1">
            <a:spLocks noChangeArrowheads="1"/>
          </p:cNvSpPr>
          <p:nvPr/>
        </p:nvSpPr>
        <p:spPr bwMode="auto">
          <a:xfrm>
            <a:off x="548798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2582" name="Text Box 8"/>
          <p:cNvSpPr txBox="1">
            <a:spLocks noChangeArrowheads="1"/>
          </p:cNvSpPr>
          <p:nvPr/>
        </p:nvSpPr>
        <p:spPr bwMode="auto">
          <a:xfrm>
            <a:off x="3327400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2583" name="Text Box 9"/>
          <p:cNvSpPr txBox="1">
            <a:spLocks noChangeArrowheads="1"/>
          </p:cNvSpPr>
          <p:nvPr/>
        </p:nvSpPr>
        <p:spPr bwMode="auto">
          <a:xfrm>
            <a:off x="3635896" y="5178896"/>
            <a:ext cx="2342308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/>
              <a:t>В (</a:t>
            </a:r>
            <a:r>
              <a:rPr lang="en-US" sz="5400" dirty="0"/>
              <a:t>III</a:t>
            </a:r>
            <a:r>
              <a:rPr lang="ru-RU" sz="5400" dirty="0"/>
              <a:t>)</a:t>
            </a:r>
            <a:r>
              <a:rPr lang="el-GR" sz="5400" dirty="0"/>
              <a:t>α</a:t>
            </a:r>
            <a:endParaRPr lang="en-US" sz="5400" dirty="0"/>
          </a:p>
        </p:txBody>
      </p:sp>
      <p:sp>
        <p:nvSpPr>
          <p:cNvPr id="152586" name="Text Box 6"/>
          <p:cNvSpPr txBox="1">
            <a:spLocks noChangeArrowheads="1"/>
          </p:cNvSpPr>
          <p:nvPr/>
        </p:nvSpPr>
        <p:spPr bwMode="auto">
          <a:xfrm>
            <a:off x="6011889" y="1916113"/>
            <a:ext cx="22748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dirty="0"/>
              <a:t>Анти 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4725144"/>
            <a:ext cx="17385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Нет А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6229548" y="4797152"/>
            <a:ext cx="23749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/>
              <a:t>Есть В  </a:t>
            </a:r>
          </a:p>
        </p:txBody>
      </p:sp>
      <p:pic>
        <p:nvPicPr>
          <p:cNvPr id="166914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33692" t="34225" r="49462" b="43285"/>
          <a:stretch>
            <a:fillRect/>
          </a:stretch>
        </p:blipFill>
        <p:spPr bwMode="auto">
          <a:xfrm>
            <a:off x="5929322" y="2714620"/>
            <a:ext cx="2143140" cy="2143140"/>
          </a:xfrm>
          <a:prstGeom prst="rect">
            <a:avLst/>
          </a:prstGeom>
          <a:noFill/>
        </p:spPr>
      </p:pic>
      <p:pic>
        <p:nvPicPr>
          <p:cNvPr id="13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33692" t="34225" r="33349" b="43285"/>
          <a:stretch>
            <a:fillRect/>
          </a:stretch>
        </p:blipFill>
        <p:spPr bwMode="auto">
          <a:xfrm>
            <a:off x="9501222" y="2643182"/>
            <a:ext cx="3214710" cy="1643074"/>
          </a:xfrm>
          <a:prstGeom prst="rect">
            <a:avLst/>
          </a:prstGeom>
          <a:noFill/>
        </p:spPr>
      </p:pic>
      <p:pic>
        <p:nvPicPr>
          <p:cNvPr id="14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49805" t="34225" r="33349" b="43285"/>
          <a:stretch>
            <a:fillRect/>
          </a:stretch>
        </p:blipFill>
        <p:spPr bwMode="auto">
          <a:xfrm>
            <a:off x="1142976" y="2643182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  <a:solidFill>
            <a:srgbClr val="FFFF99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Определение групп крови по </a:t>
            </a:r>
            <a:r>
              <a:rPr lang="ru-RU" dirty="0" err="1">
                <a:solidFill>
                  <a:schemeClr val="accent1">
                    <a:tint val="88000"/>
                    <a:satMod val="150000"/>
                  </a:schemeClr>
                </a:solidFill>
              </a:rPr>
              <a:t>ЦОЛИклонам</a:t>
            </a: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153602" name="Text Box 4"/>
          <p:cNvSpPr txBox="1">
            <a:spLocks noChangeArrowheads="1"/>
          </p:cNvSpPr>
          <p:nvPr/>
        </p:nvSpPr>
        <p:spPr bwMode="auto">
          <a:xfrm>
            <a:off x="323850" y="1844675"/>
            <a:ext cx="2274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/>
              <a:t>Анти А</a:t>
            </a:r>
          </a:p>
        </p:txBody>
      </p:sp>
      <p:sp>
        <p:nvSpPr>
          <p:cNvPr id="153603" name="Text Box 5"/>
          <p:cNvSpPr txBox="1">
            <a:spLocks noChangeArrowheads="1"/>
          </p:cNvSpPr>
          <p:nvPr/>
        </p:nvSpPr>
        <p:spPr bwMode="auto">
          <a:xfrm>
            <a:off x="4427538" y="19891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04" name="Text Box 6"/>
          <p:cNvSpPr txBox="1">
            <a:spLocks noChangeArrowheads="1"/>
          </p:cNvSpPr>
          <p:nvPr/>
        </p:nvSpPr>
        <p:spPr bwMode="auto">
          <a:xfrm>
            <a:off x="3203575" y="1773238"/>
            <a:ext cx="2274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/>
              <a:t>Анти В</a:t>
            </a:r>
          </a:p>
        </p:txBody>
      </p:sp>
      <p:sp>
        <p:nvSpPr>
          <p:cNvPr id="153605" name="Text Box 8"/>
          <p:cNvSpPr txBox="1">
            <a:spLocks noChangeArrowheads="1"/>
          </p:cNvSpPr>
          <p:nvPr/>
        </p:nvSpPr>
        <p:spPr bwMode="auto">
          <a:xfrm>
            <a:off x="3327400" y="49609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06" name="Text Box 9"/>
          <p:cNvSpPr txBox="1">
            <a:spLocks noChangeArrowheads="1"/>
          </p:cNvSpPr>
          <p:nvPr/>
        </p:nvSpPr>
        <p:spPr bwMode="auto">
          <a:xfrm>
            <a:off x="5013403" y="5106988"/>
            <a:ext cx="2916183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/>
              <a:t>АВ (</a:t>
            </a:r>
            <a:r>
              <a:rPr lang="en-US" sz="5400" dirty="0"/>
              <a:t>IV</a:t>
            </a:r>
            <a:r>
              <a:rPr lang="ru-RU" sz="5400" dirty="0"/>
              <a:t>)о</a:t>
            </a:r>
            <a:endParaRPr lang="en-US" sz="5400" dirty="0"/>
          </a:p>
        </p:txBody>
      </p:sp>
      <p:sp>
        <p:nvSpPr>
          <p:cNvPr id="153608" name="Text Box 6"/>
          <p:cNvSpPr txBox="1">
            <a:spLocks noChangeArrowheads="1"/>
          </p:cNvSpPr>
          <p:nvPr/>
        </p:nvSpPr>
        <p:spPr bwMode="auto">
          <a:xfrm>
            <a:off x="5867400" y="1773238"/>
            <a:ext cx="27384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/>
              <a:t>Анти АВ</a:t>
            </a:r>
          </a:p>
        </p:txBody>
      </p:sp>
      <p:sp>
        <p:nvSpPr>
          <p:cNvPr id="153612" name="TextBox 16"/>
          <p:cNvSpPr txBox="1">
            <a:spLocks noChangeArrowheads="1"/>
          </p:cNvSpPr>
          <p:nvPr/>
        </p:nvSpPr>
        <p:spPr bwMode="auto">
          <a:xfrm>
            <a:off x="395288" y="5106988"/>
            <a:ext cx="24828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/>
              <a:t>Физ. р-р</a:t>
            </a:r>
          </a:p>
        </p:txBody>
      </p:sp>
      <p:pic>
        <p:nvPicPr>
          <p:cNvPr id="14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49805" t="34225" r="33349" b="43285"/>
          <a:stretch>
            <a:fillRect/>
          </a:stretch>
        </p:blipFill>
        <p:spPr bwMode="auto">
          <a:xfrm>
            <a:off x="3071802" y="4786322"/>
            <a:ext cx="1714512" cy="1714512"/>
          </a:xfrm>
          <a:prstGeom prst="rect">
            <a:avLst/>
          </a:prstGeom>
          <a:noFill/>
        </p:spPr>
      </p:pic>
      <p:pic>
        <p:nvPicPr>
          <p:cNvPr id="15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33692" t="34225" r="49462" b="43285"/>
          <a:stretch>
            <a:fillRect/>
          </a:stretch>
        </p:blipFill>
        <p:spPr bwMode="auto">
          <a:xfrm>
            <a:off x="642910" y="2571744"/>
            <a:ext cx="2143140" cy="2143140"/>
          </a:xfrm>
          <a:prstGeom prst="rect">
            <a:avLst/>
          </a:prstGeom>
          <a:noFill/>
        </p:spPr>
      </p:pic>
      <p:pic>
        <p:nvPicPr>
          <p:cNvPr id="16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33692" t="34225" r="49462" b="43285"/>
          <a:stretch>
            <a:fillRect/>
          </a:stretch>
        </p:blipFill>
        <p:spPr bwMode="auto">
          <a:xfrm>
            <a:off x="3286116" y="2571744"/>
            <a:ext cx="2143140" cy="2143140"/>
          </a:xfrm>
          <a:prstGeom prst="rect">
            <a:avLst/>
          </a:prstGeom>
          <a:noFill/>
        </p:spPr>
      </p:pic>
      <p:pic>
        <p:nvPicPr>
          <p:cNvPr id="17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33692" t="34225" r="49462" b="43285"/>
          <a:stretch>
            <a:fillRect/>
          </a:stretch>
        </p:blipFill>
        <p:spPr bwMode="auto">
          <a:xfrm>
            <a:off x="6072198" y="2571744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188640"/>
            <a:ext cx="8637588" cy="132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cs typeface="+mn-cs"/>
              </a:rPr>
              <a:t>Гелевая</a:t>
            </a:r>
            <a:r>
              <a:rPr lang="ru-RU" sz="4000" dirty="0">
                <a:cs typeface="+mn-cs"/>
              </a:rPr>
              <a:t> технология </a:t>
            </a:r>
          </a:p>
          <a:p>
            <a:pPr algn="ctr">
              <a:defRPr/>
            </a:pPr>
            <a:r>
              <a:rPr lang="ru-RU" sz="4000" dirty="0">
                <a:cs typeface="+mn-cs"/>
              </a:rPr>
              <a:t>определения групп крови</a:t>
            </a:r>
          </a:p>
        </p:txBody>
      </p:sp>
      <p:sp>
        <p:nvSpPr>
          <p:cNvPr id="154626" name="TextBox 2"/>
          <p:cNvSpPr txBox="1">
            <a:spLocks noChangeArrowheads="1"/>
          </p:cNvSpPr>
          <p:nvPr/>
        </p:nvSpPr>
        <p:spPr bwMode="auto">
          <a:xfrm>
            <a:off x="179512" y="1556792"/>
            <a:ext cx="8820150" cy="17541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/>
              <a:t>Определяет и </a:t>
            </a:r>
            <a:r>
              <a:rPr lang="ru-RU" sz="3600" dirty="0" err="1"/>
              <a:t>агглютиногены</a:t>
            </a:r>
            <a:r>
              <a:rPr lang="ru-RU" sz="3600" dirty="0"/>
              <a:t> и агглютинины крови, основана на агглютинации и гель–фильтрации</a:t>
            </a:r>
          </a:p>
        </p:txBody>
      </p:sp>
      <p:sp>
        <p:nvSpPr>
          <p:cNvPr id="154627" name="TextBox 3"/>
          <p:cNvSpPr txBox="1">
            <a:spLocks noChangeArrowheads="1"/>
          </p:cNvSpPr>
          <p:nvPr/>
        </p:nvSpPr>
        <p:spPr bwMode="auto">
          <a:xfrm>
            <a:off x="179512" y="3429000"/>
            <a:ext cx="8820150" cy="3046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200" dirty="0"/>
              <a:t>Пластиковые диагностические карточки</a:t>
            </a:r>
          </a:p>
          <a:p>
            <a:pPr>
              <a:buFont typeface="Arial" charset="0"/>
              <a:buChar char="•"/>
            </a:pPr>
            <a:r>
              <a:rPr lang="ru-RU" sz="3200" dirty="0" err="1"/>
              <a:t>Микропробирки</a:t>
            </a:r>
            <a:r>
              <a:rPr lang="ru-RU" sz="3200" dirty="0"/>
              <a:t> с нейтральным </a:t>
            </a:r>
          </a:p>
          <a:p>
            <a:r>
              <a:rPr lang="ru-RU" sz="3200" dirty="0"/>
              <a:t>полиакриламидным гелем или гелем со</a:t>
            </a:r>
          </a:p>
          <a:p>
            <a:r>
              <a:rPr lang="ru-RU" sz="3200" dirty="0"/>
              <a:t> специфической или </a:t>
            </a:r>
            <a:r>
              <a:rPr lang="ru-RU" sz="3200" dirty="0" err="1"/>
              <a:t>антиглобулиновой</a:t>
            </a:r>
            <a:endParaRPr lang="ru-RU" sz="3200" dirty="0"/>
          </a:p>
          <a:p>
            <a:r>
              <a:rPr lang="ru-RU" sz="3200" dirty="0"/>
              <a:t> сывороткой включенными в структурную матрицу геля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63758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 err="1">
                <a:cs typeface="+mn-cs"/>
              </a:rPr>
              <a:t>Гелевая</a:t>
            </a:r>
            <a:r>
              <a:rPr lang="ru-RU" sz="3600" dirty="0">
                <a:cs typeface="+mn-cs"/>
              </a:rPr>
              <a:t> технология </a:t>
            </a:r>
          </a:p>
          <a:p>
            <a:pPr algn="ctr">
              <a:defRPr/>
            </a:pPr>
            <a:r>
              <a:rPr lang="ru-RU" sz="3600" dirty="0">
                <a:cs typeface="+mn-cs"/>
              </a:rPr>
              <a:t>определения групп крови</a:t>
            </a:r>
          </a:p>
        </p:txBody>
      </p:sp>
      <p:sp>
        <p:nvSpPr>
          <p:cNvPr id="155650" name="TextBox 7"/>
          <p:cNvSpPr txBox="1">
            <a:spLocks noChangeArrowheads="1"/>
          </p:cNvSpPr>
          <p:nvPr/>
        </p:nvSpPr>
        <p:spPr bwMode="auto">
          <a:xfrm flipH="1">
            <a:off x="285720" y="1571612"/>
            <a:ext cx="8643998" cy="156966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/>
              <a:t>Исследуемые эритроциты и </a:t>
            </a:r>
            <a:r>
              <a:rPr lang="ru-RU" sz="3200" dirty="0" err="1"/>
              <a:t>ЦОЛИклоны</a:t>
            </a:r>
            <a:r>
              <a:rPr lang="ru-RU" sz="3200" dirty="0"/>
              <a:t> или исследуемая сыворотка (плазма) и стандартные эритроциты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429124" y="3143248"/>
            <a:ext cx="142876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5652" name="Прямоугольник 9"/>
          <p:cNvSpPr>
            <a:spLocks noChangeArrowheads="1"/>
          </p:cNvSpPr>
          <p:nvPr/>
        </p:nvSpPr>
        <p:spPr bwMode="auto">
          <a:xfrm>
            <a:off x="1403649" y="3860800"/>
            <a:ext cx="63367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000000"/>
                </a:solidFill>
              </a:rPr>
              <a:t>Микропробирки</a:t>
            </a:r>
            <a:r>
              <a:rPr lang="ru-RU" sz="3600" dirty="0">
                <a:solidFill>
                  <a:srgbClr val="000000"/>
                </a:solidFill>
              </a:rPr>
              <a:t> с гелем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356100" y="4508351"/>
            <a:ext cx="144463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5654" name="Прямоугольник 11"/>
          <p:cNvSpPr>
            <a:spLocks noChangeArrowheads="1"/>
          </p:cNvSpPr>
          <p:nvPr/>
        </p:nvSpPr>
        <p:spPr bwMode="auto">
          <a:xfrm>
            <a:off x="611188" y="4799013"/>
            <a:ext cx="813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00"/>
                </a:solidFill>
              </a:rPr>
              <a:t>происходит реакция агглютинации</a:t>
            </a:r>
            <a:endParaRPr lang="ru-RU"/>
          </a:p>
        </p:txBody>
      </p:sp>
      <p:sp>
        <p:nvSpPr>
          <p:cNvPr id="155655" name="Прямоугольник 12"/>
          <p:cNvSpPr>
            <a:spLocks noChangeArrowheads="1"/>
          </p:cNvSpPr>
          <p:nvPr/>
        </p:nvSpPr>
        <p:spPr bwMode="auto">
          <a:xfrm>
            <a:off x="1258888" y="5684838"/>
            <a:ext cx="72024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000000"/>
                </a:solidFill>
              </a:rPr>
              <a:t>Карточки центрифугируются</a:t>
            </a:r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637588" cy="132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cs typeface="+mn-cs"/>
              </a:rPr>
              <a:t>Гелевая</a:t>
            </a:r>
            <a:r>
              <a:rPr lang="ru-RU" sz="4000" dirty="0">
                <a:cs typeface="+mn-cs"/>
              </a:rPr>
              <a:t> технология </a:t>
            </a:r>
          </a:p>
          <a:p>
            <a:pPr algn="ctr">
              <a:defRPr/>
            </a:pPr>
            <a:r>
              <a:rPr lang="ru-RU" sz="4000" dirty="0">
                <a:cs typeface="+mn-cs"/>
              </a:rPr>
              <a:t>определения групп крови</a:t>
            </a:r>
          </a:p>
        </p:txBody>
      </p:sp>
      <p:sp>
        <p:nvSpPr>
          <p:cNvPr id="156674" name="TextBox 2"/>
          <p:cNvSpPr txBox="1">
            <a:spLocks noChangeArrowheads="1"/>
          </p:cNvSpPr>
          <p:nvPr/>
        </p:nvSpPr>
        <p:spPr bwMode="auto">
          <a:xfrm>
            <a:off x="539750" y="1628775"/>
            <a:ext cx="8280400" cy="41544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При центрифугировании</a:t>
            </a:r>
          </a:p>
          <a:p>
            <a:r>
              <a:rPr lang="ru-RU" sz="4400"/>
              <a:t> осуществляется разделение</a:t>
            </a:r>
          </a:p>
          <a:p>
            <a:r>
              <a:rPr lang="ru-RU" sz="4400"/>
              <a:t> агглютинированных и </a:t>
            </a:r>
          </a:p>
          <a:p>
            <a:r>
              <a:rPr lang="ru-RU" sz="4400"/>
              <a:t>неагглютинированных эритроцитов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637588" cy="132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cs typeface="+mn-cs"/>
              </a:rPr>
              <a:t>Гелевая</a:t>
            </a:r>
            <a:r>
              <a:rPr lang="ru-RU" sz="4000" dirty="0">
                <a:cs typeface="+mn-cs"/>
              </a:rPr>
              <a:t> технология </a:t>
            </a:r>
          </a:p>
          <a:p>
            <a:pPr algn="ctr">
              <a:defRPr/>
            </a:pPr>
            <a:r>
              <a:rPr lang="ru-RU" sz="4000" dirty="0">
                <a:cs typeface="+mn-cs"/>
              </a:rPr>
              <a:t>определения групп крови</a:t>
            </a:r>
          </a:p>
        </p:txBody>
      </p:sp>
      <p:sp>
        <p:nvSpPr>
          <p:cNvPr id="157698" name="TextBox 2"/>
          <p:cNvSpPr txBox="1">
            <a:spLocks noChangeArrowheads="1"/>
          </p:cNvSpPr>
          <p:nvPr/>
        </p:nvSpPr>
        <p:spPr bwMode="auto">
          <a:xfrm>
            <a:off x="323850" y="1628775"/>
            <a:ext cx="8496300" cy="4400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При отсутствии агглютинации неагглютинированные</a:t>
            </a:r>
          </a:p>
          <a:p>
            <a:r>
              <a:rPr lang="ru-RU" sz="4000"/>
              <a:t> эритроциты свободно проходят между частицами геля, образуя осадок на дне микропробирок </a:t>
            </a:r>
            <a:r>
              <a:rPr lang="en-US" sz="4000"/>
              <a:t>ID</a:t>
            </a:r>
            <a:r>
              <a:rPr lang="ru-RU" sz="4000"/>
              <a:t> – карты. </a:t>
            </a:r>
          </a:p>
          <a:p>
            <a:endParaRPr lang="ru-RU" sz="4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637588" cy="132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cs typeface="+mn-cs"/>
              </a:rPr>
              <a:t>Гелевая</a:t>
            </a:r>
            <a:r>
              <a:rPr lang="ru-RU" sz="4000" dirty="0">
                <a:cs typeface="+mn-cs"/>
              </a:rPr>
              <a:t> технология </a:t>
            </a:r>
          </a:p>
          <a:p>
            <a:pPr algn="ctr">
              <a:defRPr/>
            </a:pPr>
            <a:r>
              <a:rPr lang="ru-RU" sz="4000" dirty="0">
                <a:cs typeface="+mn-cs"/>
              </a:rPr>
              <a:t>определения групп крови</a:t>
            </a:r>
          </a:p>
        </p:txBody>
      </p:sp>
      <p:sp>
        <p:nvSpPr>
          <p:cNvPr id="158722" name="Прямоугольник 2"/>
          <p:cNvSpPr>
            <a:spLocks noChangeArrowheads="1"/>
          </p:cNvSpPr>
          <p:nvPr/>
        </p:nvSpPr>
        <p:spPr bwMode="auto">
          <a:xfrm>
            <a:off x="395288" y="1773238"/>
            <a:ext cx="8280400" cy="45243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Агглютинированные эритроциты задерживаются на поверхности геля или в его толще. Расположение агглютинатов в геле определяется силой агглютинации, и положительный результат может быть </a:t>
            </a:r>
          </a:p>
          <a:p>
            <a:r>
              <a:rPr lang="ru-RU" sz="3600"/>
              <a:t>оценен от +1 до +4.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5" name="Рисунок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-18000"/>
          </a:blip>
          <a:srcRect t="9091"/>
          <a:stretch>
            <a:fillRect/>
          </a:stretch>
        </p:blipFill>
        <p:spPr bwMode="auto">
          <a:xfrm>
            <a:off x="0" y="1800225"/>
            <a:ext cx="8888413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850" y="333375"/>
            <a:ext cx="8637588" cy="132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cs typeface="+mn-cs"/>
              </a:rPr>
              <a:t>Гелевая</a:t>
            </a:r>
            <a:r>
              <a:rPr lang="ru-RU" sz="4000" dirty="0">
                <a:cs typeface="+mn-cs"/>
              </a:rPr>
              <a:t> технология </a:t>
            </a:r>
          </a:p>
          <a:p>
            <a:pPr algn="ctr">
              <a:defRPr/>
            </a:pPr>
            <a:r>
              <a:rPr lang="ru-RU" sz="4000" dirty="0">
                <a:cs typeface="+mn-cs"/>
              </a:rPr>
              <a:t>определения групп крови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Объект 8"/>
          <p:cNvPicPr>
            <a:picLocks noChangeArrowheads="1"/>
          </p:cNvPicPr>
          <p:nvPr/>
        </p:nvPicPr>
        <p:blipFill>
          <a:blip r:embed="rId2"/>
          <a:srcRect b="-5779"/>
          <a:stretch>
            <a:fillRect/>
          </a:stretch>
        </p:blipFill>
        <p:spPr bwMode="auto">
          <a:xfrm>
            <a:off x="323850" y="2924175"/>
            <a:ext cx="17272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0" name="Объект 9"/>
          <p:cNvPicPr>
            <a:picLocks noChangeArrowheads="1"/>
          </p:cNvPicPr>
          <p:nvPr/>
        </p:nvPicPr>
        <p:blipFill>
          <a:blip r:embed="rId3"/>
          <a:srcRect r="-258" b="-5299"/>
          <a:stretch>
            <a:fillRect/>
          </a:stretch>
        </p:blipFill>
        <p:spPr bwMode="auto">
          <a:xfrm>
            <a:off x="2124075" y="2924175"/>
            <a:ext cx="14398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1" name="Объект 10"/>
          <p:cNvPicPr>
            <a:picLocks noChangeArrowheads="1"/>
          </p:cNvPicPr>
          <p:nvPr/>
        </p:nvPicPr>
        <p:blipFill>
          <a:blip r:embed="rId4"/>
          <a:srcRect b="-5299"/>
          <a:stretch>
            <a:fillRect/>
          </a:stretch>
        </p:blipFill>
        <p:spPr bwMode="auto">
          <a:xfrm>
            <a:off x="3708400" y="2924175"/>
            <a:ext cx="15113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2" name="Picture 2"/>
          <p:cNvPicPr>
            <a:picLocks noChangeArrowheads="1"/>
          </p:cNvPicPr>
          <p:nvPr/>
        </p:nvPicPr>
        <p:blipFill>
          <a:blip r:embed="rId4"/>
          <a:srcRect b="-5299"/>
          <a:stretch>
            <a:fillRect/>
          </a:stretch>
        </p:blipFill>
        <p:spPr bwMode="auto">
          <a:xfrm>
            <a:off x="5435600" y="2924175"/>
            <a:ext cx="17287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0773" name="Объект 12"/>
          <p:cNvPicPr>
            <a:picLocks noChangeArrowheads="1"/>
          </p:cNvPicPr>
          <p:nvPr/>
        </p:nvPicPr>
        <p:blipFill>
          <a:blip r:embed="rId5"/>
          <a:srcRect r="-336" b="-5779"/>
          <a:stretch>
            <a:fillRect/>
          </a:stretch>
        </p:blipFill>
        <p:spPr bwMode="auto">
          <a:xfrm>
            <a:off x="7235825" y="2924175"/>
            <a:ext cx="12239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 eaLnBrk="0" hangingPunct="0"/>
            <a:endParaRPr lang="ru-RU"/>
          </a:p>
        </p:txBody>
      </p:sp>
      <p:sp>
        <p:nvSpPr>
          <p:cNvPr id="160775" name="Rectangle 9"/>
          <p:cNvSpPr>
            <a:spLocks noChangeArrowheads="1"/>
          </p:cNvSpPr>
          <p:nvPr/>
        </p:nvSpPr>
        <p:spPr bwMode="auto">
          <a:xfrm>
            <a:off x="0" y="10601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23850" y="333375"/>
            <a:ext cx="8637588" cy="13223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cs typeface="+mn-cs"/>
              </a:rPr>
              <a:t>Гелевая</a:t>
            </a:r>
            <a:r>
              <a:rPr lang="ru-RU" sz="4000" dirty="0">
                <a:cs typeface="+mn-cs"/>
              </a:rPr>
              <a:t> технология </a:t>
            </a:r>
          </a:p>
          <a:p>
            <a:pPr algn="ctr">
              <a:defRPr/>
            </a:pPr>
            <a:r>
              <a:rPr lang="ru-RU" sz="4000" dirty="0">
                <a:cs typeface="+mn-cs"/>
              </a:rPr>
              <a:t>определения групп крови</a:t>
            </a:r>
          </a:p>
        </p:txBody>
      </p:sp>
      <p:sp>
        <p:nvSpPr>
          <p:cNvPr id="160777" name="TextBox 11"/>
          <p:cNvSpPr txBox="1">
            <a:spLocks noChangeArrowheads="1"/>
          </p:cNvSpPr>
          <p:nvPr/>
        </p:nvSpPr>
        <p:spPr bwMode="auto">
          <a:xfrm>
            <a:off x="2411413" y="2060575"/>
            <a:ext cx="3673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Учет результата</a:t>
            </a:r>
          </a:p>
        </p:txBody>
      </p:sp>
      <p:pic>
        <p:nvPicPr>
          <p:cNvPr id="160778" name="Picture 2"/>
          <p:cNvPicPr>
            <a:picLocks noChangeArrowheads="1"/>
          </p:cNvPicPr>
          <p:nvPr/>
        </p:nvPicPr>
        <p:blipFill>
          <a:blip r:embed="rId4"/>
          <a:srcRect b="-5299"/>
          <a:stretch>
            <a:fillRect/>
          </a:stretch>
        </p:blipFill>
        <p:spPr bwMode="auto">
          <a:xfrm>
            <a:off x="5429250" y="2928938"/>
            <a:ext cx="17287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9" name="Прямоугольник 12"/>
          <p:cNvSpPr>
            <a:spLocks noChangeArrowheads="1"/>
          </p:cNvSpPr>
          <p:nvPr/>
        </p:nvSpPr>
        <p:spPr bwMode="auto">
          <a:xfrm>
            <a:off x="10358438" y="1928813"/>
            <a:ext cx="377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/>
              <a:t>αβ</a:t>
            </a:r>
            <a:endParaRPr lang="ru-RU"/>
          </a:p>
        </p:txBody>
      </p:sp>
      <p:sp>
        <p:nvSpPr>
          <p:cNvPr id="160781" name="Rectangle 13"/>
          <p:cNvSpPr>
            <a:spLocks noChangeArrowheads="1"/>
          </p:cNvSpPr>
          <p:nvPr/>
        </p:nvSpPr>
        <p:spPr bwMode="auto">
          <a:xfrm>
            <a:off x="6300788" y="3068638"/>
            <a:ext cx="358775" cy="43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Рисунок 3" descr="k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454275"/>
            <a:ext cx="3960813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4" name="Рисунок 4" descr="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200" y="2420938"/>
            <a:ext cx="40830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0" y="398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61797" name="TextBox 5"/>
          <p:cNvSpPr txBox="1">
            <a:spLocks noChangeArrowheads="1"/>
          </p:cNvSpPr>
          <p:nvPr/>
        </p:nvSpPr>
        <p:spPr bwMode="auto">
          <a:xfrm>
            <a:off x="323850" y="908050"/>
            <a:ext cx="8496300" cy="1323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/>
              <a:t>Внешний вид </a:t>
            </a:r>
          </a:p>
          <a:p>
            <a:pPr algn="ctr"/>
            <a:r>
              <a:rPr lang="ru-RU" sz="4000"/>
              <a:t>диагностических карт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713" y="444485"/>
            <a:ext cx="6769100" cy="7699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cs typeface="+mn-cs"/>
              </a:rPr>
              <a:t>Служба крови</a:t>
            </a:r>
          </a:p>
        </p:txBody>
      </p:sp>
      <p:sp>
        <p:nvSpPr>
          <p:cNvPr id="118786" name="TextBox 2"/>
          <p:cNvSpPr txBox="1">
            <a:spLocks noChangeArrowheads="1"/>
          </p:cNvSpPr>
          <p:nvPr/>
        </p:nvSpPr>
        <p:spPr bwMode="auto">
          <a:xfrm>
            <a:off x="1692275" y="1535108"/>
            <a:ext cx="7127875" cy="13223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/>
              <a:t>ЦНИИ гематологии и переливания крови</a:t>
            </a:r>
          </a:p>
        </p:txBody>
      </p:sp>
      <p:sp>
        <p:nvSpPr>
          <p:cNvPr id="118787" name="TextBox 3"/>
          <p:cNvSpPr txBox="1">
            <a:spLocks noChangeArrowheads="1"/>
          </p:cNvSpPr>
          <p:nvPr/>
        </p:nvSpPr>
        <p:spPr bwMode="auto">
          <a:xfrm>
            <a:off x="1692275" y="3157544"/>
            <a:ext cx="7127875" cy="12001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/>
              <a:t>Краевые, областные, городские СПК</a:t>
            </a:r>
          </a:p>
        </p:txBody>
      </p:sp>
      <p:sp>
        <p:nvSpPr>
          <p:cNvPr id="118788" name="TextBox 4"/>
          <p:cNvSpPr txBox="1">
            <a:spLocks noChangeArrowheads="1"/>
          </p:cNvSpPr>
          <p:nvPr/>
        </p:nvSpPr>
        <p:spPr bwMode="auto">
          <a:xfrm>
            <a:off x="1692275" y="4629162"/>
            <a:ext cx="7127875" cy="5857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/>
              <a:t>Отделения или кабинеты ПК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333375"/>
            <a:ext cx="8637588" cy="12001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 err="1">
                <a:cs typeface="+mn-cs"/>
              </a:rPr>
              <a:t>Гелевая</a:t>
            </a:r>
            <a:r>
              <a:rPr lang="ru-RU" sz="4000" dirty="0">
                <a:cs typeface="+mn-cs"/>
              </a:rPr>
              <a:t> технология </a:t>
            </a:r>
          </a:p>
          <a:p>
            <a:pPr algn="ctr">
              <a:defRPr/>
            </a:pPr>
            <a:r>
              <a:rPr lang="ru-RU" sz="3200" dirty="0">
                <a:cs typeface="+mn-cs"/>
              </a:rPr>
              <a:t>позволяет осуществить</a:t>
            </a:r>
          </a:p>
        </p:txBody>
      </p:sp>
      <p:sp>
        <p:nvSpPr>
          <p:cNvPr id="162818" name="TextBox 2"/>
          <p:cNvSpPr txBox="1">
            <a:spLocks noChangeArrowheads="1"/>
          </p:cNvSpPr>
          <p:nvPr/>
        </p:nvSpPr>
        <p:spPr bwMode="auto">
          <a:xfrm>
            <a:off x="323850" y="1533525"/>
            <a:ext cx="8496300" cy="501675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/>
              <a:t>ABO</a:t>
            </a:r>
            <a:r>
              <a:rPr lang="ru-RU" sz="3200" dirty="0"/>
              <a:t>/</a:t>
            </a:r>
            <a:r>
              <a:rPr lang="en-US" sz="3200" dirty="0"/>
              <a:t>Rh</a:t>
            </a:r>
            <a:r>
              <a:rPr lang="ru-RU" sz="3200" dirty="0"/>
              <a:t> типирование эритроцитов; типирование антигенов </a:t>
            </a:r>
            <a:r>
              <a:rPr lang="ru-RU" sz="3200" dirty="0" err="1"/>
              <a:t>эрироцитов</a:t>
            </a:r>
            <a:r>
              <a:rPr lang="ru-RU" sz="3200" dirty="0"/>
              <a:t> других систем; скрининг и идентификацию антител (прямая и непрямая реакция </a:t>
            </a:r>
            <a:r>
              <a:rPr lang="ru-RU" sz="3200" dirty="0" err="1"/>
              <a:t>Кумбса</a:t>
            </a:r>
            <a:r>
              <a:rPr lang="ru-RU" sz="3200" dirty="0"/>
              <a:t>);</a:t>
            </a:r>
          </a:p>
          <a:p>
            <a:r>
              <a:rPr lang="ru-RU" sz="3200" dirty="0"/>
              <a:t> спектр реакций на совместимость</a:t>
            </a:r>
          </a:p>
          <a:p>
            <a:r>
              <a:rPr lang="ru-RU" sz="3200" dirty="0"/>
              <a:t> крови донора и сыворотки реципиента, диагностика посттрансфузионных осложнений и др.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858962"/>
          </a:xfrm>
          <a:solidFill>
            <a:srgbClr val="CCFFFF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cap="none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Два рода ошибок при определении групповой принадлежности крови</a:t>
            </a:r>
          </a:p>
        </p:txBody>
      </p:sp>
      <p:sp>
        <p:nvSpPr>
          <p:cNvPr id="163842" name="Rectangle 8"/>
          <p:cNvSpPr>
            <a:spLocks noChangeArrowheads="1"/>
          </p:cNvSpPr>
          <p:nvPr/>
        </p:nvSpPr>
        <p:spPr bwMode="auto">
          <a:xfrm>
            <a:off x="250825" y="2565400"/>
            <a:ext cx="4249738" cy="3627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C00000"/>
                </a:solidFill>
              </a:rPr>
              <a:t>Ошибки первого</a:t>
            </a:r>
          </a:p>
          <a:p>
            <a:pPr algn="ctr"/>
            <a:r>
              <a:rPr lang="ru-RU" sz="3600">
                <a:solidFill>
                  <a:srgbClr val="C00000"/>
                </a:solidFill>
              </a:rPr>
              <a:t> рода</a:t>
            </a:r>
          </a:p>
          <a:p>
            <a:pPr algn="ctr"/>
            <a:r>
              <a:rPr lang="ru-RU" sz="3200"/>
              <a:t>Учет агглютинации </a:t>
            </a:r>
          </a:p>
          <a:p>
            <a:pPr algn="ctr"/>
            <a:r>
              <a:rPr lang="ru-RU" sz="3200"/>
              <a:t>там, где ее нет </a:t>
            </a:r>
          </a:p>
          <a:p>
            <a:pPr algn="ctr"/>
            <a:r>
              <a:rPr lang="ru-RU" sz="3200"/>
              <a:t>или не должно</a:t>
            </a:r>
          </a:p>
          <a:p>
            <a:pPr algn="ctr"/>
            <a:r>
              <a:rPr lang="ru-RU" sz="3200"/>
              <a:t> быть</a:t>
            </a:r>
          </a:p>
          <a:p>
            <a:pPr algn="ctr"/>
            <a:endParaRPr lang="ru-RU" sz="3200"/>
          </a:p>
        </p:txBody>
      </p:sp>
      <p:sp>
        <p:nvSpPr>
          <p:cNvPr id="163843" name="Rectangle 11"/>
          <p:cNvSpPr>
            <a:spLocks noChangeArrowheads="1"/>
          </p:cNvSpPr>
          <p:nvPr/>
        </p:nvSpPr>
        <p:spPr bwMode="auto">
          <a:xfrm>
            <a:off x="4787900" y="2565400"/>
            <a:ext cx="4176713" cy="3627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C00000"/>
                </a:solidFill>
              </a:rPr>
              <a:t>Ошибки второго</a:t>
            </a:r>
          </a:p>
          <a:p>
            <a:pPr algn="ctr"/>
            <a:r>
              <a:rPr lang="ru-RU" sz="3600">
                <a:solidFill>
                  <a:srgbClr val="C00000"/>
                </a:solidFill>
              </a:rPr>
              <a:t> рода</a:t>
            </a:r>
          </a:p>
          <a:p>
            <a:pPr algn="ctr"/>
            <a:r>
              <a:rPr lang="ru-RU" sz="3200"/>
              <a:t>Не учитывается</a:t>
            </a:r>
          </a:p>
          <a:p>
            <a:pPr algn="ctr"/>
            <a:r>
              <a:rPr lang="ru-RU" sz="3200"/>
              <a:t>агглютинация там,</a:t>
            </a:r>
          </a:p>
          <a:p>
            <a:pPr algn="ctr"/>
            <a:r>
              <a:rPr lang="ru-RU" sz="3200"/>
              <a:t>где она есть или</a:t>
            </a:r>
          </a:p>
          <a:p>
            <a:pPr algn="ctr"/>
            <a:r>
              <a:rPr lang="ru-RU" sz="3200"/>
              <a:t>должна быть</a:t>
            </a:r>
          </a:p>
          <a:p>
            <a:pPr algn="ctr"/>
            <a:endParaRPr lang="ru-RU" sz="3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/>
              <a:t>Редкие группы крови системы АВО</a:t>
            </a:r>
          </a:p>
        </p:txBody>
      </p:sp>
      <p:sp>
        <p:nvSpPr>
          <p:cNvPr id="1648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86122"/>
          </a:xfrm>
          <a:solidFill>
            <a:srgbClr val="CCFFCC"/>
          </a:solidFill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ru-RU" sz="3900" b="1" dirty="0">
                <a:latin typeface="+mj-lt"/>
              </a:rPr>
              <a:t>О</a:t>
            </a:r>
            <a:r>
              <a:rPr lang="en-US" sz="3900" b="1" dirty="0">
                <a:latin typeface="+mj-lt"/>
              </a:rPr>
              <a:t>h – </a:t>
            </a:r>
            <a:r>
              <a:rPr lang="ru-RU" sz="3900" b="1" dirty="0">
                <a:latin typeface="+mj-lt"/>
              </a:rPr>
              <a:t>бомбейский тип крови</a:t>
            </a:r>
          </a:p>
          <a:p>
            <a:pPr>
              <a:spcBef>
                <a:spcPts val="0"/>
              </a:spcBef>
              <a:buNone/>
            </a:pPr>
            <a:r>
              <a:rPr lang="ru-RU" sz="3900" b="1" dirty="0">
                <a:latin typeface="+mj-lt"/>
              </a:rPr>
              <a:t>В крови отсутствуют </a:t>
            </a:r>
            <a:r>
              <a:rPr lang="ru-RU" sz="3900" b="1" dirty="0" err="1">
                <a:latin typeface="+mj-lt"/>
              </a:rPr>
              <a:t>агглютиногены</a:t>
            </a:r>
            <a:r>
              <a:rPr lang="ru-RU" sz="3900" dirty="0">
                <a:latin typeface="+mj-lt"/>
              </a:rPr>
              <a:t> </a:t>
            </a:r>
            <a:r>
              <a:rPr lang="ru-RU" sz="3900" b="1" dirty="0">
                <a:latin typeface="+mj-lt"/>
              </a:rPr>
              <a:t>А, В и О (абсолютный 0) и есть агглютинины </a:t>
            </a:r>
            <a:r>
              <a:rPr lang="el-GR" sz="3600" b="1" dirty="0">
                <a:latin typeface="+mj-lt"/>
              </a:rPr>
              <a:t>α</a:t>
            </a:r>
            <a:r>
              <a:rPr lang="ru-RU" sz="3600" b="1" dirty="0">
                <a:latin typeface="+mj-lt"/>
              </a:rPr>
              <a:t>,</a:t>
            </a:r>
            <a:r>
              <a:rPr lang="en-US" sz="3600" b="1" dirty="0">
                <a:latin typeface="+mj-lt"/>
              </a:rPr>
              <a:t> </a:t>
            </a:r>
            <a:r>
              <a:rPr lang="el-GR" sz="3600" b="1" dirty="0">
                <a:latin typeface="+mj-lt"/>
              </a:rPr>
              <a:t>β</a:t>
            </a:r>
            <a:r>
              <a:rPr lang="ru-RU" sz="3600" b="1" dirty="0">
                <a:latin typeface="+mj-lt"/>
              </a:rPr>
              <a:t> и анти-0 и </a:t>
            </a:r>
            <a:r>
              <a:rPr lang="ru-RU" sz="3600" b="1">
                <a:latin typeface="+mj-lt"/>
              </a:rPr>
              <a:t>переливать кровь </a:t>
            </a:r>
            <a:r>
              <a:rPr lang="ru-RU" sz="3600" b="1" dirty="0">
                <a:latin typeface="+mj-lt"/>
              </a:rPr>
              <a:t>универсального донора нельзя </a:t>
            </a:r>
            <a:r>
              <a:rPr lang="ru-RU" sz="3900" b="1" dirty="0">
                <a:latin typeface="+mj-lt"/>
              </a:rPr>
              <a:t> </a:t>
            </a:r>
          </a:p>
          <a:p>
            <a:pPr eaLnBrk="1" hangingPunct="1">
              <a:buFontTx/>
              <a:buNone/>
            </a:pPr>
            <a:endParaRPr lang="ru-RU" sz="4400" b="1" dirty="0">
              <a:latin typeface="+mj-lt"/>
            </a:endParaRPr>
          </a:p>
          <a:p>
            <a:pPr eaLnBrk="1" hangingPunct="1">
              <a:buFontTx/>
              <a:buNone/>
            </a:pPr>
            <a:endParaRPr lang="ru-RU" sz="4400" b="1" dirty="0">
              <a:latin typeface="+mj-lt"/>
            </a:endParaRPr>
          </a:p>
          <a:p>
            <a:pPr eaLnBrk="1" hangingPunct="1">
              <a:buFontTx/>
              <a:buNone/>
            </a:pPr>
            <a:endParaRPr lang="ru-RU" sz="4400" b="1" dirty="0">
              <a:latin typeface="+mj-lt"/>
            </a:endParaRPr>
          </a:p>
        </p:txBody>
      </p:sp>
      <p:sp>
        <p:nvSpPr>
          <p:cNvPr id="164867" name="Text Box 4"/>
          <p:cNvSpPr txBox="1">
            <a:spLocks noChangeArrowheads="1"/>
          </p:cNvSpPr>
          <p:nvPr/>
        </p:nvSpPr>
        <p:spPr bwMode="auto">
          <a:xfrm>
            <a:off x="468313" y="4945078"/>
            <a:ext cx="8135937" cy="7699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/>
              <a:t>Дефективные группы крови</a:t>
            </a:r>
          </a:p>
        </p:txBody>
      </p:sp>
      <p:sp>
        <p:nvSpPr>
          <p:cNvPr id="164868" name="Text Box 5"/>
          <p:cNvSpPr txBox="1">
            <a:spLocks noChangeArrowheads="1"/>
          </p:cNvSpPr>
          <p:nvPr/>
        </p:nvSpPr>
        <p:spPr bwMode="auto">
          <a:xfrm>
            <a:off x="592138" y="5935824"/>
            <a:ext cx="8083550" cy="707886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А(о), В(о), О(</a:t>
            </a:r>
            <a:r>
              <a:rPr lang="el-GR" sz="4000" dirty="0"/>
              <a:t>α</a:t>
            </a:r>
            <a:r>
              <a:rPr lang="ru-RU" sz="4000" dirty="0"/>
              <a:t>), О(</a:t>
            </a:r>
            <a:r>
              <a:rPr lang="el-GR" sz="4000" dirty="0"/>
              <a:t>β</a:t>
            </a:r>
            <a:r>
              <a:rPr lang="ru-RU" sz="4000" dirty="0"/>
              <a:t>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094413" cy="1219200"/>
          </a:xfrm>
          <a:solidFill>
            <a:srgbClr val="CCFFCC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Кровяные химеры</a:t>
            </a:r>
          </a:p>
        </p:txBody>
      </p:sp>
      <p:sp>
        <p:nvSpPr>
          <p:cNvPr id="165890" name="Text Box 7"/>
          <p:cNvSpPr txBox="1">
            <a:spLocks noChangeArrowheads="1"/>
          </p:cNvSpPr>
          <p:nvPr/>
        </p:nvSpPr>
        <p:spPr bwMode="auto">
          <a:xfrm>
            <a:off x="2124075" y="2433638"/>
            <a:ext cx="2921000" cy="1323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Истинный </a:t>
            </a:r>
          </a:p>
          <a:p>
            <a:r>
              <a:rPr lang="ru-RU" sz="4000"/>
              <a:t>химеризм</a:t>
            </a:r>
          </a:p>
        </p:txBody>
      </p:sp>
      <p:sp>
        <p:nvSpPr>
          <p:cNvPr id="165891" name="Text Box 8"/>
          <p:cNvSpPr txBox="1">
            <a:spLocks noChangeArrowheads="1"/>
          </p:cNvSpPr>
          <p:nvPr/>
        </p:nvSpPr>
        <p:spPr bwMode="auto">
          <a:xfrm>
            <a:off x="5975350" y="2433638"/>
            <a:ext cx="2700338" cy="132397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Ложный </a:t>
            </a:r>
          </a:p>
          <a:p>
            <a:r>
              <a:rPr lang="ru-RU" sz="4000"/>
              <a:t>химеризм</a:t>
            </a:r>
          </a:p>
        </p:txBody>
      </p:sp>
      <p:cxnSp>
        <p:nvCxnSpPr>
          <p:cNvPr id="165892" name="AutoShape 11"/>
          <p:cNvCxnSpPr>
            <a:cxnSpLocks noChangeShapeType="1"/>
          </p:cNvCxnSpPr>
          <p:nvPr/>
        </p:nvCxnSpPr>
        <p:spPr bwMode="auto">
          <a:xfrm flipH="1">
            <a:off x="3419475" y="1484313"/>
            <a:ext cx="1873250" cy="936625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5893" name="AutoShape 12"/>
          <p:cNvCxnSpPr>
            <a:cxnSpLocks noChangeShapeType="1"/>
            <a:endCxn id="165891" idx="0"/>
          </p:cNvCxnSpPr>
          <p:nvPr/>
        </p:nvCxnSpPr>
        <p:spPr bwMode="auto">
          <a:xfrm>
            <a:off x="5926138" y="1484313"/>
            <a:ext cx="1400175" cy="949325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/>
              <a:t>Совместимость групп крови </a:t>
            </a:r>
            <a:br>
              <a:rPr lang="ru-RU" sz="4000" b="1"/>
            </a:br>
            <a:r>
              <a:rPr lang="ru-RU" sz="4000" b="1"/>
              <a:t>по правилу Оттенберга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23850" y="2386013"/>
            <a:ext cx="26638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/>
              <a:t>0(</a:t>
            </a:r>
            <a:r>
              <a:rPr lang="en-US" sz="7200"/>
              <a:t>I</a:t>
            </a:r>
            <a:r>
              <a:rPr lang="ru-RU" sz="7200"/>
              <a:t>)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3132138" y="1484313"/>
            <a:ext cx="324008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A(II)</a:t>
            </a:r>
            <a:endParaRPr lang="ru-RU" sz="7200"/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2771775" y="3429000"/>
            <a:ext cx="324008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B(III)</a:t>
            </a:r>
            <a:endParaRPr lang="ru-RU" sz="7200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5975350" y="2457450"/>
            <a:ext cx="31686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AB(IV)</a:t>
            </a:r>
            <a:endParaRPr lang="ru-RU" sz="7200"/>
          </a:p>
        </p:txBody>
      </p:sp>
      <p:sp>
        <p:nvSpPr>
          <p:cNvPr id="183303" name="Line 7"/>
          <p:cNvSpPr>
            <a:spLocks noChangeShapeType="1"/>
          </p:cNvSpPr>
          <p:nvPr/>
        </p:nvSpPr>
        <p:spPr bwMode="auto">
          <a:xfrm flipV="1">
            <a:off x="1979613" y="2097088"/>
            <a:ext cx="1152525" cy="865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>
            <a:off x="1908175" y="3178175"/>
            <a:ext cx="865188" cy="11509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3306" name="Line 10"/>
          <p:cNvSpPr>
            <a:spLocks noChangeShapeType="1"/>
          </p:cNvSpPr>
          <p:nvPr/>
        </p:nvSpPr>
        <p:spPr bwMode="auto">
          <a:xfrm flipV="1">
            <a:off x="4932363" y="3322638"/>
            <a:ext cx="1009650" cy="10080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2124075" y="3105150"/>
            <a:ext cx="38893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22" name="TextBox 11"/>
          <p:cNvSpPr txBox="1">
            <a:spLocks noChangeArrowheads="1"/>
          </p:cNvSpPr>
          <p:nvPr/>
        </p:nvSpPr>
        <p:spPr bwMode="auto">
          <a:xfrm>
            <a:off x="539750" y="4797425"/>
            <a:ext cx="8064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У детей переливают только одно- </a:t>
            </a:r>
          </a:p>
          <a:p>
            <a:r>
              <a:rPr lang="ru-RU" sz="3600"/>
              <a:t>группную кровь (эритромасса)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4932363" y="1989138"/>
            <a:ext cx="1152525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6924" name="TextBox 15"/>
          <p:cNvSpPr txBox="1">
            <a:spLocks noChangeArrowheads="1"/>
          </p:cNvSpPr>
          <p:nvPr/>
        </p:nvSpPr>
        <p:spPr bwMode="auto">
          <a:xfrm>
            <a:off x="5076825" y="1628775"/>
            <a:ext cx="696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 err="1">
                <a:solidFill>
                  <a:srgbClr val="FF0000"/>
                </a:solidFill>
              </a:rPr>
              <a:t>х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0" grpId="0"/>
      <p:bldP spid="183301" grpId="0"/>
      <p:bldP spid="183302" grpId="0"/>
      <p:bldP spid="183303" grpId="0" animBg="1"/>
      <p:bldP spid="183304" grpId="0" animBg="1"/>
      <p:bldP spid="183306" grpId="0" animBg="1"/>
      <p:bldP spid="183308" grpId="0" animBg="1"/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71438"/>
            <a:ext cx="7772400" cy="1557337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b="1"/>
              <a:t>Прямое правило Оттенберга</a:t>
            </a:r>
            <a:br>
              <a:rPr lang="ru-RU" b="1"/>
            </a:br>
            <a:endParaRPr lang="ru-RU" b="1"/>
          </a:p>
        </p:txBody>
      </p:sp>
      <p:sp>
        <p:nvSpPr>
          <p:cNvPr id="168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2413" cy="5181600"/>
          </a:xfrm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ru-RU" sz="4000" dirty="0"/>
              <a:t>При переливании небольших доз крови (до 500мл) учитываются лишь </a:t>
            </a:r>
            <a:r>
              <a:rPr lang="ru-RU" sz="4000" dirty="0" err="1"/>
              <a:t>агглютиногены</a:t>
            </a:r>
            <a:r>
              <a:rPr lang="ru-RU" sz="4000" dirty="0"/>
              <a:t> переливаемой крови</a:t>
            </a:r>
          </a:p>
          <a:p>
            <a:pPr eaLnBrk="1" hangingPunct="1"/>
            <a:r>
              <a:rPr lang="ru-RU" sz="4000" dirty="0"/>
              <a:t>Агглютинины разводятся в крови больного и  нейтрализуются плазменными А и В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0"/>
            <a:ext cx="7772400" cy="162877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ru-RU" b="1"/>
              <a:t>Обратное правило Оттенберга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</p:spPr>
        <p:txBody>
          <a:bodyPr/>
          <a:lstStyle/>
          <a:p>
            <a:pPr eaLnBrk="1" hangingPunct="1"/>
            <a:r>
              <a:rPr lang="ru-RU" sz="4000"/>
              <a:t>При переливании больших доз крови (более 500мл) учитываются и агглютиногены и агглютинины переливаемой крови</a:t>
            </a:r>
          </a:p>
          <a:p>
            <a:pPr eaLnBrk="1" hangingPunct="1">
              <a:buFontTx/>
              <a:buNone/>
            </a:pPr>
            <a:endParaRPr lang="ru-RU" sz="4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/>
              <a:t>Совместимость групп крови </a:t>
            </a:r>
            <a:br>
              <a:rPr lang="ru-RU" sz="4000" b="1"/>
            </a:br>
            <a:r>
              <a:rPr lang="ru-RU" sz="4000" b="1"/>
              <a:t>по правилу Оттенберга</a:t>
            </a:r>
          </a:p>
        </p:txBody>
      </p:sp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323850" y="2386013"/>
            <a:ext cx="29622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 dirty="0"/>
              <a:t>0(</a:t>
            </a:r>
            <a:r>
              <a:rPr lang="en-US" sz="7200" dirty="0"/>
              <a:t>I</a:t>
            </a:r>
            <a:r>
              <a:rPr lang="ru-RU" sz="7200" dirty="0"/>
              <a:t>)</a:t>
            </a:r>
            <a:r>
              <a:rPr lang="el-GR" sz="7200" dirty="0"/>
              <a:t>αβ</a:t>
            </a:r>
            <a:endParaRPr lang="ru-RU" sz="7200" dirty="0"/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5975350" y="2457450"/>
            <a:ext cx="31686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/>
              <a:t>AB(IV)</a:t>
            </a:r>
            <a:endParaRPr lang="ru-RU" sz="7200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 flipV="1">
            <a:off x="3071802" y="2831777"/>
            <a:ext cx="2928958" cy="4571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rot="10800000">
            <a:off x="3000364" y="3214686"/>
            <a:ext cx="2928958" cy="158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3857620" y="2500306"/>
            <a:ext cx="696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dirty="0" err="1">
                <a:solidFill>
                  <a:srgbClr val="FF0000"/>
                </a:solidFill>
              </a:rPr>
              <a:t>х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6785" y="1857364"/>
            <a:ext cx="3919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/>
              <a:t>Не более 500 мл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/>
      <p:bldP spid="183302" grpId="0"/>
      <p:bldP spid="18330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476250"/>
            <a:ext cx="7772400" cy="1470025"/>
          </a:xfrm>
          <a:solidFill>
            <a:srgbClr val="00FFFF"/>
          </a:solidFill>
          <a:ln>
            <a:solidFill>
              <a:srgbClr val="FF66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/>
              <a:t>Опасный универсальный донор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8313" y="2060575"/>
            <a:ext cx="8135937" cy="439261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Это человек с первой группой крови О (</a:t>
            </a:r>
            <a:r>
              <a:rPr lang="en-US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l-GR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αβ</a:t>
            </a: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имеющий врожденный высокий титр естественных агглютининов </a:t>
            </a:r>
            <a:r>
              <a:rPr lang="el-GR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αβ</a:t>
            </a:r>
            <a:endParaRPr lang="en-US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/>
              <a:t>Опасный универсальный донор</a:t>
            </a:r>
          </a:p>
        </p:txBody>
      </p:sp>
      <p:sp>
        <p:nvSpPr>
          <p:cNvPr id="17305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  <a:solidFill>
            <a:srgbClr val="CC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b="1">
                <a:latin typeface="Arial" charset="0"/>
                <a:cs typeface="Arial" charset="0"/>
              </a:rPr>
              <a:t>2</a:t>
            </a:r>
            <a:r>
              <a:rPr lang="ru-RU" sz="4800">
                <a:latin typeface="Arial" charset="0"/>
                <a:cs typeface="Arial" charset="0"/>
              </a:rPr>
              <a:t>. </a:t>
            </a:r>
            <a:r>
              <a:rPr lang="ru-RU" sz="4800" b="1">
                <a:latin typeface="Arial" charset="0"/>
                <a:cs typeface="Arial" charset="0"/>
              </a:rPr>
              <a:t>Это человек с первой группой крови иммунизированный по какому-либо эритроцитарному антигену.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Заголовок 1"/>
          <p:cNvSpPr>
            <a:spLocks noGrp="1"/>
          </p:cNvSpPr>
          <p:nvPr>
            <p:ph type="title"/>
          </p:nvPr>
        </p:nvSpPr>
        <p:spPr>
          <a:xfrm>
            <a:off x="1370013" y="260350"/>
            <a:ext cx="7594600" cy="8429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sz="4800" b="1">
                <a:solidFill>
                  <a:srgbClr val="002060"/>
                </a:solidFill>
              </a:rPr>
              <a:t>Донорство -добровольное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3648" y="1340768"/>
            <a:ext cx="7634398" cy="501675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4000" dirty="0" err="1">
                <a:ln>
                  <a:solidFill>
                    <a:schemeClr val="accent5">
                      <a:lumMod val="10000"/>
                    </a:schemeClr>
                  </a:solidFill>
                </a:ln>
                <a:cs typeface="+mn-cs"/>
              </a:rPr>
              <a:t>Кроводач</a:t>
            </a:r>
            <a:r>
              <a:rPr lang="ru-RU" sz="4000" dirty="0">
                <a:ln>
                  <a:solidFill>
                    <a:schemeClr val="accent5">
                      <a:lumMod val="10000"/>
                    </a:schemeClr>
                  </a:solidFill>
                </a:ln>
                <a:cs typeface="+mn-cs"/>
              </a:rPr>
              <a:t> 5 раз в год</a:t>
            </a:r>
            <a:r>
              <a:rPr lang="en-US" sz="4000" dirty="0">
                <a:ln>
                  <a:solidFill>
                    <a:schemeClr val="accent5">
                      <a:lumMod val="10000"/>
                    </a:schemeClr>
                  </a:solidFill>
                </a:ln>
                <a:cs typeface="+mn-cs"/>
              </a:rPr>
              <a:t> </a:t>
            </a:r>
            <a:r>
              <a:rPr lang="ru-RU" sz="4000" dirty="0">
                <a:ln>
                  <a:solidFill>
                    <a:schemeClr val="accent5">
                      <a:lumMod val="10000"/>
                    </a:schemeClr>
                  </a:solidFill>
                </a:ln>
                <a:cs typeface="+mn-cs"/>
              </a:rPr>
              <a:t>у мужчин и 4 раза у женщин, перерыв 50-60 дней</a:t>
            </a:r>
          </a:p>
          <a:p>
            <a:pPr>
              <a:defRPr/>
            </a:pPr>
            <a:r>
              <a:rPr lang="ru-RU" sz="4000" dirty="0">
                <a:ln>
                  <a:solidFill>
                    <a:schemeClr val="accent5">
                      <a:lumMod val="10000"/>
                    </a:schemeClr>
                  </a:solidFill>
                </a:ln>
                <a:cs typeface="+mn-cs"/>
              </a:rPr>
              <a:t>После 5-4 раз перерыв 3 месяца</a:t>
            </a:r>
          </a:p>
          <a:p>
            <a:pPr>
              <a:defRPr/>
            </a:pPr>
            <a:r>
              <a:rPr lang="ru-RU" sz="4000" dirty="0">
                <a:ln>
                  <a:solidFill>
                    <a:schemeClr val="accent5">
                      <a:lumMod val="10000"/>
                    </a:schemeClr>
                  </a:solidFill>
                </a:ln>
                <a:cs typeface="+mn-cs"/>
              </a:rPr>
              <a:t>За 1 раз сдают 200–500 мл крови, 600 мл плазмы, но не более 12 л в год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TextBox 2"/>
          <p:cNvSpPr txBox="1">
            <a:spLocks noChangeArrowheads="1"/>
          </p:cNvSpPr>
          <p:nvPr/>
        </p:nvSpPr>
        <p:spPr bwMode="auto">
          <a:xfrm>
            <a:off x="107950" y="1698390"/>
            <a:ext cx="9036050" cy="50783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3600" dirty="0"/>
              <a:t>Нет </a:t>
            </a:r>
            <a:r>
              <a:rPr lang="ru-RU" sz="3600" dirty="0" err="1"/>
              <a:t>одногруппной</a:t>
            </a:r>
            <a:r>
              <a:rPr lang="ru-RU" sz="3600" dirty="0"/>
              <a:t> крови</a:t>
            </a:r>
          </a:p>
          <a:p>
            <a:pPr>
              <a:buFont typeface="Arial" charset="0"/>
              <a:buChar char="•"/>
            </a:pPr>
            <a:r>
              <a:rPr lang="ru-RU" sz="3600" dirty="0"/>
              <a:t>Нет времени для определения группы крови</a:t>
            </a:r>
          </a:p>
          <a:p>
            <a:pPr>
              <a:buFont typeface="Arial" charset="0"/>
              <a:buChar char="•"/>
            </a:pPr>
            <a:r>
              <a:rPr lang="ru-RU" sz="3600" dirty="0"/>
              <a:t>Переливание только капельное</a:t>
            </a:r>
          </a:p>
          <a:p>
            <a:r>
              <a:rPr lang="ru-RU" sz="3600" dirty="0"/>
              <a:t>        </a:t>
            </a:r>
            <a:r>
              <a:rPr lang="ru-RU" sz="3600" dirty="0" err="1"/>
              <a:t>Одногруппная</a:t>
            </a:r>
            <a:r>
              <a:rPr lang="ru-RU" sz="3600" dirty="0"/>
              <a:t>  кровь</a:t>
            </a:r>
          </a:p>
          <a:p>
            <a:r>
              <a:rPr lang="ru-RU" sz="3600" dirty="0"/>
              <a:t>   </a:t>
            </a:r>
          </a:p>
          <a:p>
            <a:r>
              <a:rPr lang="ru-RU" sz="3600" dirty="0"/>
              <a:t>      кровь О (</a:t>
            </a:r>
            <a:r>
              <a:rPr lang="en-US" sz="3600" dirty="0"/>
              <a:t>I</a:t>
            </a:r>
            <a:r>
              <a:rPr lang="ru-RU" sz="3600" dirty="0"/>
              <a:t>) </a:t>
            </a:r>
            <a:r>
              <a:rPr lang="en-US" sz="3600" dirty="0" err="1"/>
              <a:t>Rh</a:t>
            </a:r>
            <a:r>
              <a:rPr lang="en-US" sz="3600" dirty="0"/>
              <a:t>–</a:t>
            </a:r>
            <a:r>
              <a:rPr lang="ru-RU" sz="3600" dirty="0"/>
              <a:t> </a:t>
            </a:r>
            <a:r>
              <a:rPr lang="en-US" sz="3600" dirty="0"/>
              <a:t> </a:t>
            </a:r>
            <a:r>
              <a:rPr lang="ru-RU" sz="3600" dirty="0"/>
              <a:t>не более 500мл</a:t>
            </a:r>
          </a:p>
          <a:p>
            <a:r>
              <a:rPr lang="ru-RU" sz="3600" dirty="0"/>
              <a:t>   </a:t>
            </a:r>
          </a:p>
          <a:p>
            <a:r>
              <a:rPr lang="ru-RU" sz="3600" dirty="0"/>
              <a:t>                Эр. масса О (</a:t>
            </a:r>
            <a:r>
              <a:rPr lang="en-US" sz="3600" dirty="0"/>
              <a:t>I</a:t>
            </a:r>
            <a:r>
              <a:rPr lang="ru-RU" sz="3600" dirty="0"/>
              <a:t>) </a:t>
            </a:r>
            <a:r>
              <a:rPr lang="en-US" sz="3600" dirty="0" err="1"/>
              <a:t>Rh</a:t>
            </a:r>
            <a:r>
              <a:rPr lang="en-US" sz="3600" dirty="0"/>
              <a:t>–</a:t>
            </a:r>
            <a:r>
              <a:rPr lang="ru-RU" sz="3600" dirty="0"/>
              <a:t> </a:t>
            </a:r>
          </a:p>
        </p:txBody>
      </p:sp>
      <p:sp>
        <p:nvSpPr>
          <p:cNvPr id="174084" name="TextBox 7"/>
          <p:cNvSpPr txBox="1">
            <a:spLocks noChangeArrowheads="1"/>
          </p:cNvSpPr>
          <p:nvPr/>
        </p:nvSpPr>
        <p:spPr bwMode="auto">
          <a:xfrm>
            <a:off x="285750" y="214290"/>
            <a:ext cx="8572500" cy="1323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/>
              <a:t>Переливание </a:t>
            </a:r>
            <a:r>
              <a:rPr lang="ru-RU" sz="4000" dirty="0">
                <a:solidFill>
                  <a:srgbClr val="FF0000"/>
                </a:solidFill>
              </a:rPr>
              <a:t>О (</a:t>
            </a:r>
            <a:r>
              <a:rPr lang="en-US" sz="4000" dirty="0">
                <a:solidFill>
                  <a:srgbClr val="FF0000"/>
                </a:solidFill>
              </a:rPr>
              <a:t>I</a:t>
            </a:r>
            <a:r>
              <a:rPr lang="ru-RU" sz="4000" dirty="0">
                <a:solidFill>
                  <a:srgbClr val="FF0000"/>
                </a:solidFill>
              </a:rPr>
              <a:t>) </a:t>
            </a:r>
            <a:r>
              <a:rPr lang="en-US" sz="4000" dirty="0" err="1">
                <a:solidFill>
                  <a:srgbClr val="FF0000"/>
                </a:solidFill>
              </a:rPr>
              <a:t>Rh</a:t>
            </a:r>
            <a:r>
              <a:rPr lang="en-US" sz="4000" dirty="0">
                <a:solidFill>
                  <a:srgbClr val="FF0000"/>
                </a:solidFill>
              </a:rPr>
              <a:t> – </a:t>
            </a:r>
            <a:r>
              <a:rPr lang="ru-RU" sz="4000" dirty="0"/>
              <a:t>крови только в экстренной ситуации 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3108315" y="4678371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429786" y="578566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353425" cy="4065588"/>
          </a:xfrm>
          <a:solidFill>
            <a:srgbClr val="CCFFCC"/>
          </a:solidFill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latin typeface="Arial" pitchFamily="34" charset="0"/>
                <a:cs typeface="Arial" pitchFamily="34" charset="0"/>
              </a:rPr>
              <a:t>Человеку с четвертой группой крови в экстренной ситуации можно переливать резус отрицательные </a:t>
            </a:r>
            <a:r>
              <a:rPr lang="ru-RU" sz="4400" b="1" dirty="0" err="1">
                <a:latin typeface="Arial" pitchFamily="34" charset="0"/>
                <a:cs typeface="Arial" pitchFamily="34" charset="0"/>
              </a:rPr>
              <a:t>эритроцитсодержащие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 компоненты В(ІІІ) или 0(І)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06" name="TextBox 4"/>
          <p:cNvSpPr txBox="1">
            <a:spLocks noChangeArrowheads="1"/>
          </p:cNvSpPr>
          <p:nvPr/>
        </p:nvSpPr>
        <p:spPr bwMode="auto">
          <a:xfrm>
            <a:off x="214313" y="442913"/>
            <a:ext cx="857250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/>
              <a:t>Понятие опасный универсальный реципиент устарело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5788"/>
            <a:ext cx="9144000" cy="4525962"/>
          </a:xfrm>
          <a:solidFill>
            <a:srgbClr val="CCFFCC"/>
          </a:solidFill>
        </p:spPr>
        <p:txBody>
          <a:bodyPr/>
          <a:lstStyle/>
          <a:p>
            <a:pPr>
              <a:buNone/>
            </a:pPr>
            <a:r>
              <a:rPr lang="ru-RU" sz="4000" b="1" dirty="0">
                <a:latin typeface="Arial" charset="0"/>
                <a:cs typeface="Arial" charset="0"/>
              </a:rPr>
              <a:t>  </a:t>
            </a:r>
            <a:r>
              <a:rPr lang="en-US" sz="4000" b="1" dirty="0">
                <a:latin typeface="Arial" charset="0"/>
                <a:cs typeface="Arial" charset="0"/>
              </a:rPr>
              <a:t>Wiener</a:t>
            </a:r>
            <a:r>
              <a:rPr lang="ru-RU" sz="4000" b="1" dirty="0">
                <a:latin typeface="Arial" charset="0"/>
                <a:cs typeface="Arial" charset="0"/>
              </a:rPr>
              <a:t>: </a:t>
            </a:r>
            <a:r>
              <a:rPr lang="en-US" sz="4000" b="1" dirty="0" err="1">
                <a:latin typeface="Arial" charset="0"/>
                <a:cs typeface="Arial" charset="0"/>
              </a:rPr>
              <a:t>Rh</a:t>
            </a:r>
            <a:r>
              <a:rPr lang="ru-RU" sz="4000" b="1" baseline="30000" dirty="0">
                <a:latin typeface="Arial" charset="0"/>
                <a:cs typeface="Arial" charset="0"/>
              </a:rPr>
              <a:t>0</a:t>
            </a:r>
            <a:r>
              <a:rPr lang="ru-RU" sz="4000" b="1" dirty="0">
                <a:latin typeface="Arial" charset="0"/>
                <a:cs typeface="Arial" charset="0"/>
              </a:rPr>
              <a:t>, </a:t>
            </a:r>
            <a:r>
              <a:rPr lang="en-US" sz="4000" b="1" dirty="0" err="1">
                <a:latin typeface="Arial" charset="0"/>
                <a:cs typeface="Arial" charset="0"/>
              </a:rPr>
              <a:t>rh</a:t>
            </a:r>
            <a:r>
              <a:rPr lang="en-US" sz="4000" b="1" dirty="0">
                <a:latin typeface="Arial" charset="0"/>
                <a:cs typeface="Arial" charset="0"/>
              </a:rPr>
              <a:t>'</a:t>
            </a:r>
            <a:r>
              <a:rPr lang="ru-RU" sz="4000" b="1" dirty="0">
                <a:latin typeface="Arial" charset="0"/>
                <a:cs typeface="Arial" charset="0"/>
              </a:rPr>
              <a:t>, </a:t>
            </a:r>
            <a:r>
              <a:rPr lang="en-US" sz="4000" b="1" dirty="0" err="1">
                <a:latin typeface="Arial" charset="0"/>
                <a:cs typeface="Arial" charset="0"/>
              </a:rPr>
              <a:t>rh</a:t>
            </a:r>
            <a:r>
              <a:rPr lang="en-US" sz="4000" b="1" dirty="0">
                <a:latin typeface="Arial" charset="0"/>
                <a:cs typeface="Arial" charset="0"/>
              </a:rPr>
              <a:t>"</a:t>
            </a:r>
            <a:r>
              <a:rPr lang="ru-RU" sz="4000" b="1" dirty="0">
                <a:latin typeface="Arial" charset="0"/>
                <a:cs typeface="Arial" charset="0"/>
              </a:rPr>
              <a:t>, </a:t>
            </a:r>
            <a:r>
              <a:rPr lang="en-US" sz="4000" b="1" dirty="0">
                <a:latin typeface="Arial" charset="0"/>
                <a:cs typeface="Arial" charset="0"/>
              </a:rPr>
              <a:t>Hr</a:t>
            </a:r>
            <a:r>
              <a:rPr lang="ru-RU" sz="4000" b="1" baseline="30000" dirty="0">
                <a:latin typeface="Arial" charset="0"/>
                <a:cs typeface="Arial" charset="0"/>
              </a:rPr>
              <a:t>0</a:t>
            </a:r>
            <a:r>
              <a:rPr lang="ru-RU" sz="4000" b="1" dirty="0">
                <a:latin typeface="Arial" charset="0"/>
                <a:cs typeface="Arial" charset="0"/>
              </a:rPr>
              <a:t>, </a:t>
            </a:r>
            <a:r>
              <a:rPr lang="en-US" sz="4000" b="1" dirty="0">
                <a:latin typeface="Arial" charset="0"/>
                <a:cs typeface="Arial" charset="0"/>
              </a:rPr>
              <a:t>hr'</a:t>
            </a:r>
            <a:r>
              <a:rPr lang="ru-RU" sz="4000" b="1" dirty="0">
                <a:latin typeface="Arial" charset="0"/>
                <a:cs typeface="Arial" charset="0"/>
              </a:rPr>
              <a:t>, </a:t>
            </a:r>
            <a:r>
              <a:rPr lang="en-US" sz="4000" b="1" dirty="0">
                <a:latin typeface="Arial" charset="0"/>
                <a:cs typeface="Arial" charset="0"/>
              </a:rPr>
              <a:t>hr '' </a:t>
            </a:r>
            <a:endParaRPr lang="ru-RU" sz="4000" b="1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cs typeface="Arial" charset="0"/>
              </a:rPr>
              <a:t>Fischer</a:t>
            </a:r>
          </a:p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cs typeface="Arial" charset="0"/>
              </a:rPr>
              <a:t>   Race</a:t>
            </a:r>
            <a:r>
              <a:rPr lang="ru-RU" sz="4400" b="1" dirty="0">
                <a:latin typeface="Arial" charset="0"/>
                <a:cs typeface="Arial" charset="0"/>
              </a:rPr>
              <a:t>:   Д,    С,   Е,    </a:t>
            </a:r>
            <a:r>
              <a:rPr lang="en-US" sz="4400" b="1" dirty="0">
                <a:latin typeface="Arial" charset="0"/>
                <a:cs typeface="Arial" charset="0"/>
              </a:rPr>
              <a:t>d,    c,    e</a:t>
            </a:r>
          </a:p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cs typeface="Arial" charset="0"/>
              </a:rPr>
              <a:t>              85%</a:t>
            </a:r>
            <a:r>
              <a:rPr lang="ru-RU" sz="4400" b="1" dirty="0">
                <a:latin typeface="Arial" charset="0"/>
                <a:cs typeface="Arial" charset="0"/>
              </a:rPr>
              <a:t>,</a:t>
            </a:r>
            <a:r>
              <a:rPr lang="en-US" sz="4400" b="1" dirty="0">
                <a:latin typeface="Arial" charset="0"/>
                <a:cs typeface="Arial" charset="0"/>
              </a:rPr>
              <a:t>70%</a:t>
            </a:r>
            <a:r>
              <a:rPr lang="ru-RU" sz="4400" b="1" dirty="0">
                <a:latin typeface="Arial" charset="0"/>
                <a:cs typeface="Arial" charset="0"/>
              </a:rPr>
              <a:t>,30%</a:t>
            </a:r>
            <a:r>
              <a:rPr lang="en-US" sz="4400" b="1" dirty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4400" b="1" dirty="0">
                <a:latin typeface="Arial" charset="0"/>
                <a:cs typeface="Arial" charset="0"/>
              </a:rPr>
              <a:t> </a:t>
            </a:r>
            <a:r>
              <a:rPr lang="ru-RU" sz="4400" b="1" dirty="0">
                <a:latin typeface="Arial" charset="0"/>
                <a:cs typeface="Arial" charset="0"/>
              </a:rPr>
              <a:t>Ряд активности: Д, С, с, Е, е, </a:t>
            </a:r>
            <a:r>
              <a:rPr lang="en-US" sz="4400" b="1" dirty="0"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176130" name="TextBox 4"/>
          <p:cNvSpPr txBox="1">
            <a:spLocks noChangeArrowheads="1"/>
          </p:cNvSpPr>
          <p:nvPr/>
        </p:nvSpPr>
        <p:spPr bwMode="auto">
          <a:xfrm>
            <a:off x="214313" y="357188"/>
            <a:ext cx="8715375" cy="1323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dirty="0"/>
              <a:t>Система </a:t>
            </a:r>
            <a:r>
              <a:rPr lang="en-US" sz="4000" dirty="0" err="1"/>
              <a:t>Rh</a:t>
            </a:r>
            <a:r>
              <a:rPr lang="en-US" sz="4000" dirty="0"/>
              <a:t>-Hr</a:t>
            </a:r>
            <a:br>
              <a:rPr lang="ru-RU" sz="4000" dirty="0"/>
            </a:br>
            <a:r>
              <a:rPr lang="ru-RU" sz="4000" dirty="0"/>
              <a:t>(полисахаридные комплексы)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855788"/>
            <a:ext cx="4038600" cy="4525962"/>
          </a:xfrm>
          <a:solidFill>
            <a:srgbClr val="FFCC99"/>
          </a:solidFill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000" b="1" dirty="0" err="1">
                <a:latin typeface="Arial" pitchFamily="34" charset="0"/>
                <a:cs typeface="Arial" pitchFamily="34" charset="0"/>
              </a:rPr>
              <a:t>Резусполо-жительный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СЕ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С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e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Е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ce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78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855788"/>
            <a:ext cx="4038600" cy="4525962"/>
          </a:xfrm>
          <a:solidFill>
            <a:srgbClr val="00FFFF"/>
          </a:solidFill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600" b="1" dirty="0" err="1">
                <a:latin typeface="Arial" pitchFamily="34" charset="0"/>
                <a:cs typeface="Arial" pitchFamily="34" charset="0"/>
              </a:rPr>
              <a:t>Резусотрица-тельный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СЕ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С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e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400" b="1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4400" b="1" dirty="0">
                <a:latin typeface="Arial" pitchFamily="34" charset="0"/>
                <a:cs typeface="Arial" pitchFamily="34" charset="0"/>
              </a:rPr>
              <a:t>Е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4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4400" b="1" dirty="0" err="1">
                <a:latin typeface="Arial" pitchFamily="34" charset="0"/>
                <a:cs typeface="Arial" pitchFamily="34" charset="0"/>
              </a:rPr>
              <a:t>ce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7155" name="TextBox 5"/>
          <p:cNvSpPr txBox="1">
            <a:spLocks noChangeArrowheads="1"/>
          </p:cNvSpPr>
          <p:nvPr/>
        </p:nvSpPr>
        <p:spPr bwMode="auto">
          <a:xfrm>
            <a:off x="539552" y="357188"/>
            <a:ext cx="7920880" cy="7080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Реципиент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00FF"/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>
                <a:solidFill>
                  <a:srgbClr val="FFFFFF"/>
                </a:solidFill>
              </a:rPr>
              <a:t>Донор</a:t>
            </a:r>
          </a:p>
        </p:txBody>
      </p:sp>
      <p:sp>
        <p:nvSpPr>
          <p:cNvPr id="178178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50825" y="1700213"/>
            <a:ext cx="4256088" cy="4824412"/>
          </a:xfrm>
          <a:solidFill>
            <a:srgbClr val="FFCC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dirty="0" err="1">
                <a:latin typeface="Arial" charset="0"/>
                <a:cs typeface="Arial" charset="0"/>
              </a:rPr>
              <a:t>Резусполо-жительный</a:t>
            </a:r>
            <a:endParaRPr lang="ru-RU" sz="4400" b="1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ДСЕ</a:t>
            </a:r>
            <a:r>
              <a:rPr lang="ru-RU" sz="4400" b="1" dirty="0">
                <a:latin typeface="Arial" charset="0"/>
                <a:cs typeface="Arial" charset="0"/>
              </a:rPr>
              <a:t>    </a:t>
            </a:r>
            <a:r>
              <a:rPr lang="en-US" sz="4400" b="1" dirty="0">
                <a:latin typeface="Arial" charset="0"/>
                <a:cs typeface="Arial" charset="0"/>
              </a:rPr>
              <a:t>d</a:t>
            </a:r>
            <a:r>
              <a:rPr 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СЕ</a:t>
            </a:r>
          </a:p>
          <a:p>
            <a:pPr eaLnBrk="1" hangingPunct="1"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ДС</a:t>
            </a:r>
            <a:r>
              <a:rPr lang="en-US" sz="4400" b="1" dirty="0">
                <a:latin typeface="Arial" charset="0"/>
                <a:cs typeface="Arial" charset="0"/>
              </a:rPr>
              <a:t>e</a:t>
            </a:r>
            <a:r>
              <a:rPr lang="ru-RU" sz="4400" b="1" dirty="0">
                <a:latin typeface="Arial" charset="0"/>
                <a:cs typeface="Arial" charset="0"/>
              </a:rPr>
              <a:t>     </a:t>
            </a:r>
            <a:r>
              <a:rPr lang="en-US" sz="4400" b="1" dirty="0">
                <a:latin typeface="Arial" charset="0"/>
                <a:cs typeface="Arial" charset="0"/>
              </a:rPr>
              <a:t>d</a:t>
            </a:r>
            <a:r>
              <a:rPr 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С</a:t>
            </a:r>
            <a:r>
              <a:rPr lang="en-US" sz="4400" b="1" dirty="0">
                <a:latin typeface="Arial" charset="0"/>
                <a:cs typeface="Arial" charset="0"/>
              </a:rPr>
              <a:t>e</a:t>
            </a:r>
            <a:endParaRPr lang="ru-RU" sz="4400" b="1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Д</a:t>
            </a:r>
            <a:r>
              <a:rPr lang="en-US" sz="4400" b="1" dirty="0">
                <a:latin typeface="Arial" charset="0"/>
                <a:cs typeface="Arial" charset="0"/>
              </a:rPr>
              <a:t>c</a:t>
            </a:r>
            <a:r>
              <a:rPr 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Е</a:t>
            </a:r>
            <a:r>
              <a:rPr lang="ru-RU" sz="4400" b="1" dirty="0">
                <a:latin typeface="Arial" charset="0"/>
                <a:cs typeface="Arial" charset="0"/>
              </a:rPr>
              <a:t>     </a:t>
            </a:r>
            <a:r>
              <a:rPr lang="en-US" sz="4400" b="1" dirty="0">
                <a:latin typeface="Arial" charset="0"/>
                <a:cs typeface="Arial" charset="0"/>
              </a:rPr>
              <a:t>dc</a:t>
            </a:r>
            <a:r>
              <a:rPr 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Е</a:t>
            </a:r>
          </a:p>
          <a:p>
            <a:pPr eaLnBrk="1" hangingPunct="1"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Arial" charset="0"/>
                <a:cs typeface="Arial" charset="0"/>
              </a:rPr>
              <a:t>Д</a:t>
            </a:r>
            <a:r>
              <a:rPr lang="en-US" sz="4400" b="1" dirty="0" err="1">
                <a:latin typeface="Arial" charset="0"/>
                <a:cs typeface="Arial" charset="0"/>
              </a:rPr>
              <a:t>ce</a:t>
            </a:r>
            <a:endParaRPr lang="ru-RU" sz="4400" b="1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ru-RU" sz="4400" b="1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ru-RU" sz="4400" dirty="0">
              <a:latin typeface="Arial" charset="0"/>
              <a:cs typeface="Arial" charset="0"/>
            </a:endParaRPr>
          </a:p>
        </p:txBody>
      </p:sp>
      <p:sp>
        <p:nvSpPr>
          <p:cNvPr id="17817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773238"/>
            <a:ext cx="4038600" cy="4679950"/>
          </a:xfrm>
          <a:solidFill>
            <a:srgbClr val="00FF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dirty="0" err="1">
                <a:latin typeface="Arial" charset="0"/>
                <a:cs typeface="Arial" charset="0"/>
              </a:rPr>
              <a:t>Резусотрица-тельный</a:t>
            </a:r>
            <a:endParaRPr lang="ru-RU" sz="4000" b="1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ru-RU" sz="4000" dirty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6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dce</a:t>
            </a:r>
            <a:endParaRPr lang="ru-RU" sz="66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endParaRPr lang="ru-RU" sz="6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00FFFF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/>
              <a:t>Пути иммунизации по резус фактору </a:t>
            </a:r>
          </a:p>
        </p:txBody>
      </p:sp>
      <p:sp>
        <p:nvSpPr>
          <p:cNvPr id="180226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3960812"/>
          </a:xfrm>
          <a:solidFill>
            <a:srgbClr val="FFFF99"/>
          </a:solidFill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4800" b="1">
                <a:latin typeface="Arial" charset="0"/>
                <a:cs typeface="Arial" charset="0"/>
              </a:rPr>
              <a:t>Трансплацентарный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800" b="1">
                <a:latin typeface="Arial" charset="0"/>
                <a:cs typeface="Arial" charset="0"/>
              </a:rPr>
              <a:t>Трансфузионный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800" b="1">
                <a:latin typeface="Arial" charset="0"/>
                <a:cs typeface="Arial" charset="0"/>
              </a:rPr>
              <a:t>Трансплантационный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4800" b="1">
                <a:latin typeface="Arial" charset="0"/>
                <a:cs typeface="Arial" charset="0"/>
              </a:rPr>
              <a:t>Энтеральный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grayscl/>
          </a:blip>
          <a:srcRect/>
          <a:stretch>
            <a:fillRect/>
          </a:stretch>
        </p:blipFill>
        <p:spPr>
          <a:xfrm>
            <a:off x="863600" y="333375"/>
            <a:ext cx="8280400" cy="6191250"/>
          </a:xfrm>
        </p:spPr>
      </p:pic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1800225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Определение резус принадлежности реципиента</a:t>
            </a:r>
          </a:p>
        </p:txBody>
      </p:sp>
      <p:sp>
        <p:nvSpPr>
          <p:cNvPr id="183299" name="Text Box 10"/>
          <p:cNvSpPr txBox="1">
            <a:spLocks noChangeArrowheads="1"/>
          </p:cNvSpPr>
          <p:nvPr/>
        </p:nvSpPr>
        <p:spPr bwMode="auto">
          <a:xfrm>
            <a:off x="395288" y="1989138"/>
            <a:ext cx="29527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err="1"/>
              <a:t>Монокло-нальная</a:t>
            </a:r>
            <a:r>
              <a:rPr lang="ru-RU" sz="4000" dirty="0"/>
              <a:t> сыворотка Анти-</a:t>
            </a:r>
            <a:r>
              <a:rPr lang="en-US" sz="4000" dirty="0"/>
              <a:t>D</a:t>
            </a:r>
            <a:endParaRPr lang="ru-RU" sz="4000" dirty="0"/>
          </a:p>
          <a:p>
            <a:pPr algn="ctr"/>
            <a:r>
              <a:rPr lang="ru-RU" sz="4000" dirty="0"/>
              <a:t> </a:t>
            </a:r>
          </a:p>
        </p:txBody>
      </p:sp>
      <p:sp>
        <p:nvSpPr>
          <p:cNvPr id="183300" name="Text Box 15"/>
          <p:cNvSpPr txBox="1">
            <a:spLocks noChangeArrowheads="1"/>
          </p:cNvSpPr>
          <p:nvPr/>
        </p:nvSpPr>
        <p:spPr bwMode="auto">
          <a:xfrm>
            <a:off x="5559425" y="193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3301" name="Text Box 18"/>
          <p:cNvSpPr txBox="1">
            <a:spLocks noChangeArrowheads="1"/>
          </p:cNvSpPr>
          <p:nvPr/>
        </p:nvSpPr>
        <p:spPr bwMode="auto">
          <a:xfrm>
            <a:off x="1043608" y="5895677"/>
            <a:ext cx="7262813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Кровь </a:t>
            </a:r>
            <a:r>
              <a:rPr lang="ru-RU" sz="4000" dirty="0" err="1"/>
              <a:t>резусположительная</a:t>
            </a:r>
            <a:endParaRPr lang="ru-RU" sz="4000" dirty="0"/>
          </a:p>
        </p:txBody>
      </p:sp>
      <p:sp>
        <p:nvSpPr>
          <p:cNvPr id="183302" name="Text Box 19"/>
          <p:cNvSpPr txBox="1">
            <a:spLocks noChangeArrowheads="1"/>
          </p:cNvSpPr>
          <p:nvPr/>
        </p:nvSpPr>
        <p:spPr bwMode="auto">
          <a:xfrm>
            <a:off x="1763713" y="4292600"/>
            <a:ext cx="51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+</a:t>
            </a:r>
            <a:endParaRPr lang="ru-RU" sz="4400"/>
          </a:p>
        </p:txBody>
      </p:sp>
      <p:sp>
        <p:nvSpPr>
          <p:cNvPr id="183303" name="Text Box 20"/>
          <p:cNvSpPr txBox="1">
            <a:spLocks noChangeArrowheads="1"/>
          </p:cNvSpPr>
          <p:nvPr/>
        </p:nvSpPr>
        <p:spPr bwMode="auto">
          <a:xfrm>
            <a:off x="395288" y="4759325"/>
            <a:ext cx="3213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/>
              <a:t>Неизвестная </a:t>
            </a:r>
          </a:p>
          <a:p>
            <a:pPr algn="ctr"/>
            <a:r>
              <a:rPr lang="ru-RU" sz="3600"/>
              <a:t>кровь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16216" y="3356992"/>
            <a:ext cx="21547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Есть </a:t>
            </a:r>
            <a:r>
              <a:rPr lang="en-US" sz="4000" dirty="0"/>
              <a:t>D</a:t>
            </a:r>
            <a:endParaRPr lang="ru-RU" sz="4000" dirty="0"/>
          </a:p>
          <a:p>
            <a:r>
              <a:rPr lang="ru-RU" sz="4000" dirty="0"/>
              <a:t>антиген</a:t>
            </a:r>
          </a:p>
        </p:txBody>
      </p:sp>
      <p:pic>
        <p:nvPicPr>
          <p:cNvPr id="10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33692" t="34225" r="49462" b="43285"/>
          <a:stretch>
            <a:fillRect/>
          </a:stretch>
        </p:blipFill>
        <p:spPr bwMode="auto">
          <a:xfrm>
            <a:off x="3571868" y="250030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930400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Определение резус принадлежности реципиента</a:t>
            </a:r>
          </a:p>
        </p:txBody>
      </p:sp>
      <p:sp>
        <p:nvSpPr>
          <p:cNvPr id="184322" name="Text Box 14"/>
          <p:cNvSpPr txBox="1">
            <a:spLocks noChangeArrowheads="1"/>
          </p:cNvSpPr>
          <p:nvPr/>
        </p:nvSpPr>
        <p:spPr bwMode="auto">
          <a:xfrm>
            <a:off x="5559425" y="1577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4323" name="Text Box 17"/>
          <p:cNvSpPr txBox="1">
            <a:spLocks noChangeArrowheads="1"/>
          </p:cNvSpPr>
          <p:nvPr/>
        </p:nvSpPr>
        <p:spPr bwMode="auto">
          <a:xfrm>
            <a:off x="684213" y="5683250"/>
            <a:ext cx="7851775" cy="7699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dirty="0"/>
              <a:t>Кровь </a:t>
            </a:r>
            <a:r>
              <a:rPr lang="ru-RU" sz="4400" dirty="0" err="1"/>
              <a:t>резусотрицательная</a:t>
            </a:r>
            <a:endParaRPr lang="ru-RU" sz="4400" dirty="0"/>
          </a:p>
        </p:txBody>
      </p:sp>
      <p:sp>
        <p:nvSpPr>
          <p:cNvPr id="184325" name="Text Box 19"/>
          <p:cNvSpPr txBox="1">
            <a:spLocks noChangeArrowheads="1"/>
          </p:cNvSpPr>
          <p:nvPr/>
        </p:nvSpPr>
        <p:spPr bwMode="auto">
          <a:xfrm>
            <a:off x="2411413" y="3933056"/>
            <a:ext cx="576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+</a:t>
            </a:r>
            <a:endParaRPr lang="ru-RU" sz="4400"/>
          </a:p>
        </p:txBody>
      </p:sp>
      <p:sp>
        <p:nvSpPr>
          <p:cNvPr id="184326" name="Text Box 20"/>
          <p:cNvSpPr txBox="1">
            <a:spLocks noChangeArrowheads="1"/>
          </p:cNvSpPr>
          <p:nvPr/>
        </p:nvSpPr>
        <p:spPr bwMode="auto">
          <a:xfrm>
            <a:off x="-36512" y="4581128"/>
            <a:ext cx="51847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/>
              <a:t>Неизвестная</a:t>
            </a:r>
          </a:p>
          <a:p>
            <a:pPr algn="ctr"/>
            <a:r>
              <a:rPr lang="ru-RU" sz="3600" dirty="0"/>
              <a:t> кровь</a:t>
            </a:r>
          </a:p>
        </p:txBody>
      </p:sp>
      <p:sp>
        <p:nvSpPr>
          <p:cNvPr id="184327" name="TextBox 10"/>
          <p:cNvSpPr txBox="1">
            <a:spLocks noChangeArrowheads="1"/>
          </p:cNvSpPr>
          <p:nvPr/>
        </p:nvSpPr>
        <p:spPr bwMode="auto">
          <a:xfrm>
            <a:off x="35496" y="2349500"/>
            <a:ext cx="47990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 err="1"/>
              <a:t>Моноклональная</a:t>
            </a:r>
            <a:r>
              <a:rPr lang="ru-RU" sz="3600" dirty="0"/>
              <a:t> сыворотка </a:t>
            </a:r>
          </a:p>
          <a:p>
            <a:pPr algn="ctr"/>
            <a:r>
              <a:rPr lang="ru-RU" sz="3600" dirty="0"/>
              <a:t>анти-Д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72200" y="3226663"/>
            <a:ext cx="22140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/>
              <a:t>Нет</a:t>
            </a:r>
          </a:p>
          <a:p>
            <a:pPr algn="ctr"/>
            <a:r>
              <a:rPr lang="ru-RU" sz="3600" dirty="0"/>
              <a:t>антигена</a:t>
            </a:r>
          </a:p>
          <a:p>
            <a:pPr algn="ctr"/>
            <a:r>
              <a:rPr lang="en-US" sz="3600" dirty="0"/>
              <a:t>D</a:t>
            </a:r>
            <a:endParaRPr lang="ru-RU" sz="3600" dirty="0"/>
          </a:p>
        </p:txBody>
      </p:sp>
      <p:pic>
        <p:nvPicPr>
          <p:cNvPr id="10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49805" t="34225" r="33349" b="43285"/>
          <a:stretch>
            <a:fillRect/>
          </a:stretch>
        </p:blipFill>
        <p:spPr bwMode="auto">
          <a:xfrm>
            <a:off x="4214810" y="3214686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5888"/>
            <a:ext cx="7772400" cy="1470025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/>
              <a:t>Определение резус принадлежности донора</a:t>
            </a:r>
          </a:p>
        </p:txBody>
      </p:sp>
      <p:sp>
        <p:nvSpPr>
          <p:cNvPr id="183298" name="Text Box 8"/>
          <p:cNvSpPr txBox="1">
            <a:spLocks noChangeArrowheads="1"/>
          </p:cNvSpPr>
          <p:nvPr/>
        </p:nvSpPr>
        <p:spPr bwMode="auto">
          <a:xfrm>
            <a:off x="642938" y="1916113"/>
            <a:ext cx="7673975" cy="41544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/>
              <a:t>анти</a:t>
            </a:r>
            <a:r>
              <a:rPr lang="en-US" sz="4400" dirty="0"/>
              <a:t>D</a:t>
            </a:r>
            <a:r>
              <a:rPr lang="ru-RU" sz="4400" dirty="0"/>
              <a:t>,</a:t>
            </a:r>
            <a:r>
              <a:rPr lang="en-US" sz="4400" dirty="0"/>
              <a:t> </a:t>
            </a:r>
            <a:r>
              <a:rPr lang="ru-RU" sz="4400" dirty="0"/>
              <a:t>анти</a:t>
            </a:r>
            <a:r>
              <a:rPr lang="en-US" sz="4400" dirty="0"/>
              <a:t>C</a:t>
            </a:r>
            <a:r>
              <a:rPr lang="ru-RU" sz="4400" dirty="0"/>
              <a:t>, </a:t>
            </a:r>
            <a:r>
              <a:rPr lang="ru-RU" sz="4400" dirty="0" err="1"/>
              <a:t>антиЕ</a:t>
            </a:r>
            <a:r>
              <a:rPr lang="ru-RU" sz="4400" dirty="0"/>
              <a:t> или</a:t>
            </a:r>
          </a:p>
          <a:p>
            <a:pPr algn="ctr"/>
            <a:r>
              <a:rPr lang="ru-RU" sz="4400" dirty="0"/>
              <a:t>анти</a:t>
            </a:r>
            <a:r>
              <a:rPr lang="en-US" sz="4400" dirty="0"/>
              <a:t>DCE</a:t>
            </a:r>
            <a:endParaRPr lang="ru-RU" sz="4400" dirty="0"/>
          </a:p>
          <a:p>
            <a:pPr algn="ctr"/>
            <a:r>
              <a:rPr lang="ru-RU" sz="4400" dirty="0" err="1"/>
              <a:t>моноклональные</a:t>
            </a:r>
            <a:r>
              <a:rPr lang="ru-RU" sz="4400" dirty="0"/>
              <a:t> сыворотки</a:t>
            </a:r>
          </a:p>
          <a:p>
            <a:pPr algn="ctr"/>
            <a:endParaRPr lang="ru-RU" sz="4400" dirty="0"/>
          </a:p>
          <a:p>
            <a:pPr algn="ctr"/>
            <a:r>
              <a:rPr lang="ru-RU" sz="4400" dirty="0"/>
              <a:t> </a:t>
            </a:r>
          </a:p>
        </p:txBody>
      </p:sp>
      <p:sp>
        <p:nvSpPr>
          <p:cNvPr id="183299" name="Text Box 9"/>
          <p:cNvSpPr txBox="1">
            <a:spLocks noChangeArrowheads="1"/>
          </p:cNvSpPr>
          <p:nvPr/>
        </p:nvSpPr>
        <p:spPr bwMode="auto">
          <a:xfrm>
            <a:off x="1366838" y="4213225"/>
            <a:ext cx="3397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4400"/>
          </a:p>
          <a:p>
            <a:pPr algn="ctr"/>
            <a:r>
              <a:rPr lang="ru-RU" sz="4400"/>
              <a:t> </a:t>
            </a:r>
          </a:p>
        </p:txBody>
      </p:sp>
      <p:sp>
        <p:nvSpPr>
          <p:cNvPr id="183300" name="Text Box 12"/>
          <p:cNvSpPr txBox="1">
            <a:spLocks noChangeArrowheads="1"/>
          </p:cNvSpPr>
          <p:nvPr/>
        </p:nvSpPr>
        <p:spPr bwMode="auto">
          <a:xfrm>
            <a:off x="5559425" y="1577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3301" name="Text Box 15"/>
          <p:cNvSpPr txBox="1">
            <a:spLocks noChangeArrowheads="1"/>
          </p:cNvSpPr>
          <p:nvPr/>
        </p:nvSpPr>
        <p:spPr bwMode="auto">
          <a:xfrm>
            <a:off x="3995738" y="5734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/>
          </a:p>
        </p:txBody>
      </p:sp>
      <p:sp>
        <p:nvSpPr>
          <p:cNvPr id="183302" name="Text Box 23"/>
          <p:cNvSpPr txBox="1">
            <a:spLocks noChangeArrowheads="1"/>
          </p:cNvSpPr>
          <p:nvPr/>
        </p:nvSpPr>
        <p:spPr bwMode="auto">
          <a:xfrm>
            <a:off x="5487988" y="568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908425"/>
            <a:ext cx="8569325" cy="21844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ru-RU" sz="5400" b="1"/>
              <a:t>Агглютиногены А, В, О </a:t>
            </a:r>
          </a:p>
          <a:p>
            <a:pPr eaLnBrk="1" hangingPunct="1"/>
            <a:r>
              <a:rPr lang="ru-RU" sz="5400" b="1"/>
              <a:t>Агглютинины </a:t>
            </a:r>
            <a:r>
              <a:rPr lang="el-GR" sz="5400" b="1">
                <a:cs typeface="Arial" charset="0"/>
              </a:rPr>
              <a:t>α</a:t>
            </a:r>
            <a:r>
              <a:rPr lang="ru-RU" sz="5400" b="1">
                <a:cs typeface="Arial" charset="0"/>
              </a:rPr>
              <a:t>, </a:t>
            </a:r>
            <a:r>
              <a:rPr lang="el-GR" sz="5400" b="1">
                <a:cs typeface="Arial" charset="0"/>
              </a:rPr>
              <a:t>β</a:t>
            </a:r>
          </a:p>
        </p:txBody>
      </p:sp>
      <p:sp>
        <p:nvSpPr>
          <p:cNvPr id="12185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412875"/>
            <a:ext cx="7772400" cy="1368425"/>
          </a:xfrm>
        </p:spPr>
        <p:txBody>
          <a:bodyPr/>
          <a:lstStyle/>
          <a:p>
            <a:pPr eaLnBrk="1" hangingPunct="1"/>
            <a:r>
              <a:rPr lang="ru-RU" sz="6000"/>
              <a:t>Система АВО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1800225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Определение резус принадлежности донора</a:t>
            </a:r>
          </a:p>
        </p:txBody>
      </p:sp>
      <p:sp>
        <p:nvSpPr>
          <p:cNvPr id="183299" name="Text Box 10"/>
          <p:cNvSpPr txBox="1">
            <a:spLocks noChangeArrowheads="1"/>
          </p:cNvSpPr>
          <p:nvPr/>
        </p:nvSpPr>
        <p:spPr bwMode="auto">
          <a:xfrm>
            <a:off x="395288" y="1989138"/>
            <a:ext cx="295275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err="1"/>
              <a:t>Монокло-нальная</a:t>
            </a:r>
            <a:r>
              <a:rPr lang="ru-RU" sz="4000" dirty="0"/>
              <a:t> сыворотка Анти-</a:t>
            </a:r>
            <a:r>
              <a:rPr lang="en-US" sz="4000" dirty="0"/>
              <a:t>D</a:t>
            </a:r>
            <a:r>
              <a:rPr lang="ru-RU" sz="4000" dirty="0"/>
              <a:t>СЕ</a:t>
            </a:r>
          </a:p>
          <a:p>
            <a:pPr algn="ctr"/>
            <a:r>
              <a:rPr lang="ru-RU" sz="4000" dirty="0"/>
              <a:t> </a:t>
            </a:r>
          </a:p>
        </p:txBody>
      </p:sp>
      <p:sp>
        <p:nvSpPr>
          <p:cNvPr id="183300" name="Text Box 15"/>
          <p:cNvSpPr txBox="1">
            <a:spLocks noChangeArrowheads="1"/>
          </p:cNvSpPr>
          <p:nvPr/>
        </p:nvSpPr>
        <p:spPr bwMode="auto">
          <a:xfrm>
            <a:off x="5559425" y="193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3301" name="Text Box 18"/>
          <p:cNvSpPr txBox="1">
            <a:spLocks noChangeArrowheads="1"/>
          </p:cNvSpPr>
          <p:nvPr/>
        </p:nvSpPr>
        <p:spPr bwMode="auto">
          <a:xfrm>
            <a:off x="1043608" y="5895677"/>
            <a:ext cx="7262813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Кровь </a:t>
            </a:r>
            <a:r>
              <a:rPr lang="ru-RU" sz="4000" dirty="0" err="1"/>
              <a:t>резусположительная</a:t>
            </a:r>
            <a:endParaRPr lang="ru-RU" sz="4000" dirty="0"/>
          </a:p>
        </p:txBody>
      </p:sp>
      <p:sp>
        <p:nvSpPr>
          <p:cNvPr id="183302" name="Text Box 19"/>
          <p:cNvSpPr txBox="1">
            <a:spLocks noChangeArrowheads="1"/>
          </p:cNvSpPr>
          <p:nvPr/>
        </p:nvSpPr>
        <p:spPr bwMode="auto">
          <a:xfrm>
            <a:off x="1763713" y="4292600"/>
            <a:ext cx="51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+</a:t>
            </a:r>
            <a:endParaRPr lang="ru-RU" sz="4400"/>
          </a:p>
        </p:txBody>
      </p:sp>
      <p:sp>
        <p:nvSpPr>
          <p:cNvPr id="183303" name="Text Box 20"/>
          <p:cNvSpPr txBox="1">
            <a:spLocks noChangeArrowheads="1"/>
          </p:cNvSpPr>
          <p:nvPr/>
        </p:nvSpPr>
        <p:spPr bwMode="auto">
          <a:xfrm>
            <a:off x="395288" y="4759325"/>
            <a:ext cx="3213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/>
              <a:t>Неизвестная </a:t>
            </a:r>
          </a:p>
          <a:p>
            <a:pPr algn="ctr"/>
            <a:r>
              <a:rPr lang="ru-RU" sz="3600"/>
              <a:t>кровь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7950" y="2500306"/>
            <a:ext cx="25955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Есть или</a:t>
            </a:r>
          </a:p>
          <a:p>
            <a:r>
              <a:rPr lang="en-US" sz="4000" dirty="0"/>
              <a:t>D</a:t>
            </a:r>
            <a:r>
              <a:rPr lang="ru-RU" sz="4000" dirty="0"/>
              <a:t>, или С, </a:t>
            </a:r>
          </a:p>
          <a:p>
            <a:r>
              <a:rPr lang="ru-RU" sz="4000" dirty="0"/>
              <a:t>или Е</a:t>
            </a:r>
          </a:p>
          <a:p>
            <a:r>
              <a:rPr lang="ru-RU" sz="4000" dirty="0"/>
              <a:t>антиген</a:t>
            </a:r>
          </a:p>
        </p:txBody>
      </p:sp>
      <p:pic>
        <p:nvPicPr>
          <p:cNvPr id="10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2"/>
          <a:srcRect l="33692" t="34225" r="49462" b="43285"/>
          <a:stretch>
            <a:fillRect/>
          </a:stretch>
        </p:blipFill>
        <p:spPr bwMode="auto">
          <a:xfrm>
            <a:off x="3571868" y="2500306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642350" cy="1800225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Определение резус принадлежности донора</a:t>
            </a:r>
          </a:p>
        </p:txBody>
      </p:sp>
      <p:sp>
        <p:nvSpPr>
          <p:cNvPr id="183299" name="Text Box 10"/>
          <p:cNvSpPr txBox="1">
            <a:spLocks noChangeArrowheads="1"/>
          </p:cNvSpPr>
          <p:nvPr/>
        </p:nvSpPr>
        <p:spPr bwMode="auto">
          <a:xfrm>
            <a:off x="395288" y="1989138"/>
            <a:ext cx="295275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 err="1"/>
              <a:t>Монокло-нальная</a:t>
            </a:r>
            <a:r>
              <a:rPr lang="ru-RU" sz="3600" dirty="0"/>
              <a:t> сыворотка Анти-</a:t>
            </a:r>
            <a:r>
              <a:rPr lang="en-US" sz="3600" dirty="0"/>
              <a:t>D</a:t>
            </a:r>
            <a:r>
              <a:rPr lang="ru-RU" sz="3600" dirty="0"/>
              <a:t>СЕ</a:t>
            </a:r>
          </a:p>
          <a:p>
            <a:pPr algn="ctr"/>
            <a:r>
              <a:rPr lang="ru-RU" sz="3600" dirty="0"/>
              <a:t> </a:t>
            </a:r>
          </a:p>
        </p:txBody>
      </p:sp>
      <p:sp>
        <p:nvSpPr>
          <p:cNvPr id="183300" name="Text Box 15"/>
          <p:cNvSpPr txBox="1">
            <a:spLocks noChangeArrowheads="1"/>
          </p:cNvSpPr>
          <p:nvPr/>
        </p:nvSpPr>
        <p:spPr bwMode="auto">
          <a:xfrm>
            <a:off x="5559425" y="19367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3301" name="Text Box 18"/>
          <p:cNvSpPr txBox="1">
            <a:spLocks noChangeArrowheads="1"/>
          </p:cNvSpPr>
          <p:nvPr/>
        </p:nvSpPr>
        <p:spPr bwMode="auto">
          <a:xfrm>
            <a:off x="1115616" y="5758669"/>
            <a:ext cx="7154587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dirty="0"/>
              <a:t>Кровь </a:t>
            </a:r>
            <a:r>
              <a:rPr lang="ru-RU" sz="4000" dirty="0" err="1"/>
              <a:t>резусотрицательная</a:t>
            </a:r>
            <a:endParaRPr lang="ru-RU" sz="4000" dirty="0"/>
          </a:p>
        </p:txBody>
      </p:sp>
      <p:sp>
        <p:nvSpPr>
          <p:cNvPr id="183302" name="Text Box 19"/>
          <p:cNvSpPr txBox="1">
            <a:spLocks noChangeArrowheads="1"/>
          </p:cNvSpPr>
          <p:nvPr/>
        </p:nvSpPr>
        <p:spPr bwMode="auto">
          <a:xfrm>
            <a:off x="1746250" y="4071096"/>
            <a:ext cx="511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/>
              <a:t>+</a:t>
            </a:r>
            <a:endParaRPr lang="ru-RU" sz="4400" dirty="0"/>
          </a:p>
        </p:txBody>
      </p:sp>
      <p:sp>
        <p:nvSpPr>
          <p:cNvPr id="183303" name="Text Box 20"/>
          <p:cNvSpPr txBox="1">
            <a:spLocks noChangeArrowheads="1"/>
          </p:cNvSpPr>
          <p:nvPr/>
        </p:nvSpPr>
        <p:spPr bwMode="auto">
          <a:xfrm>
            <a:off x="395288" y="4566278"/>
            <a:ext cx="3213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Неизвестная </a:t>
            </a:r>
          </a:p>
          <a:p>
            <a:pPr algn="ctr"/>
            <a:r>
              <a:rPr lang="ru-RU" sz="3600" dirty="0"/>
              <a:t>кровь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57950" y="2500306"/>
            <a:ext cx="2535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нет</a:t>
            </a:r>
          </a:p>
          <a:p>
            <a:r>
              <a:rPr lang="ru-RU" sz="3600" dirty="0"/>
              <a:t>антигенов</a:t>
            </a:r>
          </a:p>
          <a:p>
            <a:r>
              <a:rPr lang="en-US" sz="3600" dirty="0"/>
              <a:t>D</a:t>
            </a:r>
            <a:r>
              <a:rPr lang="ru-RU" sz="3600" dirty="0"/>
              <a:t>, С, </a:t>
            </a:r>
          </a:p>
          <a:p>
            <a:r>
              <a:rPr lang="ru-RU" sz="3600" dirty="0"/>
              <a:t>или Е</a:t>
            </a:r>
          </a:p>
        </p:txBody>
      </p:sp>
      <p:pic>
        <p:nvPicPr>
          <p:cNvPr id="11" name="Picture 2" descr="https://cf.ppt-online.org/files1/slide/j/jqHL40nb6BQurXksGlSF8UPvipYcIa7gmRMNWtoJZ/slide-22.jpg"/>
          <p:cNvPicPr>
            <a:picLocks noChangeAspect="1" noChangeArrowheads="1"/>
          </p:cNvPicPr>
          <p:nvPr/>
        </p:nvPicPr>
        <p:blipFill>
          <a:blip r:embed="rId3"/>
          <a:srcRect l="49805" t="34225" r="33349" b="43285"/>
          <a:stretch>
            <a:fillRect/>
          </a:stretch>
        </p:blipFill>
        <p:spPr bwMode="auto">
          <a:xfrm>
            <a:off x="3428992" y="2428868"/>
            <a:ext cx="2786082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ext Box 8"/>
          <p:cNvSpPr txBox="1">
            <a:spLocks noChangeArrowheads="1"/>
          </p:cNvSpPr>
          <p:nvPr/>
        </p:nvSpPr>
        <p:spPr bwMode="auto">
          <a:xfrm>
            <a:off x="285720" y="1785926"/>
            <a:ext cx="8572560" cy="501675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Анти-</a:t>
            </a:r>
            <a:r>
              <a:rPr lang="en-US" sz="4000" dirty="0"/>
              <a:t>D</a:t>
            </a:r>
            <a:r>
              <a:rPr lang="ru-RU" sz="4000" dirty="0"/>
              <a:t>,</a:t>
            </a:r>
            <a:r>
              <a:rPr lang="en-US" sz="4000" dirty="0"/>
              <a:t> </a:t>
            </a:r>
            <a:r>
              <a:rPr lang="ru-RU" sz="4000" dirty="0"/>
              <a:t>анти-</a:t>
            </a:r>
            <a:r>
              <a:rPr lang="en-US" sz="4000" dirty="0"/>
              <a:t>C</a:t>
            </a:r>
            <a:r>
              <a:rPr lang="ru-RU" sz="4000" dirty="0"/>
              <a:t>, </a:t>
            </a:r>
            <a:r>
              <a:rPr lang="ru-RU" sz="4000" dirty="0" err="1"/>
              <a:t>анти-Е</a:t>
            </a:r>
            <a:r>
              <a:rPr lang="ru-RU" sz="4000" dirty="0"/>
              <a:t> или</a:t>
            </a:r>
          </a:p>
          <a:p>
            <a:pPr algn="ctr"/>
            <a:r>
              <a:rPr lang="ru-RU" sz="4000" dirty="0"/>
              <a:t>анти-</a:t>
            </a:r>
            <a:r>
              <a:rPr lang="en-US" sz="4000" dirty="0"/>
              <a:t>DCE</a:t>
            </a:r>
            <a:endParaRPr lang="ru-RU" sz="4000" dirty="0"/>
          </a:p>
          <a:p>
            <a:pPr algn="ctr"/>
            <a:r>
              <a:rPr lang="ru-RU" sz="4000" dirty="0" err="1"/>
              <a:t>моноклональные</a:t>
            </a:r>
            <a:r>
              <a:rPr lang="ru-RU" sz="4000" dirty="0"/>
              <a:t> сыворотки и если хотя бы с одной из них произошла реакция агглютинации, то  донор считается </a:t>
            </a:r>
            <a:r>
              <a:rPr lang="en-US" sz="4000" dirty="0" err="1"/>
              <a:t>Rh</a:t>
            </a:r>
            <a:r>
              <a:rPr lang="en-US" sz="4000" dirty="0"/>
              <a:t> </a:t>
            </a:r>
            <a:r>
              <a:rPr lang="ru-RU" sz="4000" dirty="0"/>
              <a:t>положительным</a:t>
            </a:r>
          </a:p>
          <a:p>
            <a:pPr algn="ctr"/>
            <a:r>
              <a:rPr lang="ru-RU" sz="4000" dirty="0"/>
              <a:t> </a:t>
            </a:r>
          </a:p>
        </p:txBody>
      </p:sp>
      <p:sp>
        <p:nvSpPr>
          <p:cNvPr id="185346" name="Text Box 9"/>
          <p:cNvSpPr txBox="1">
            <a:spLocks noChangeArrowheads="1"/>
          </p:cNvSpPr>
          <p:nvPr/>
        </p:nvSpPr>
        <p:spPr bwMode="auto">
          <a:xfrm>
            <a:off x="1366838" y="4213225"/>
            <a:ext cx="3397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4400"/>
          </a:p>
          <a:p>
            <a:pPr algn="ctr"/>
            <a:r>
              <a:rPr lang="ru-RU" sz="4400"/>
              <a:t> </a:t>
            </a:r>
          </a:p>
        </p:txBody>
      </p:sp>
      <p:sp>
        <p:nvSpPr>
          <p:cNvPr id="185347" name="Text Box 12"/>
          <p:cNvSpPr txBox="1">
            <a:spLocks noChangeArrowheads="1"/>
          </p:cNvSpPr>
          <p:nvPr/>
        </p:nvSpPr>
        <p:spPr bwMode="auto">
          <a:xfrm>
            <a:off x="5559425" y="15779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5348" name="Text Box 15"/>
          <p:cNvSpPr txBox="1">
            <a:spLocks noChangeArrowheads="1"/>
          </p:cNvSpPr>
          <p:nvPr/>
        </p:nvSpPr>
        <p:spPr bwMode="auto">
          <a:xfrm>
            <a:off x="3995738" y="5734050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4000"/>
          </a:p>
        </p:txBody>
      </p:sp>
      <p:sp>
        <p:nvSpPr>
          <p:cNvPr id="185349" name="Text Box 23"/>
          <p:cNvSpPr txBox="1">
            <a:spLocks noChangeArrowheads="1"/>
          </p:cNvSpPr>
          <p:nvPr/>
        </p:nvSpPr>
        <p:spPr bwMode="auto">
          <a:xfrm>
            <a:off x="5487988" y="568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85350" name="TextBox 8"/>
          <p:cNvSpPr txBox="1">
            <a:spLocks noChangeArrowheads="1"/>
          </p:cNvSpPr>
          <p:nvPr/>
        </p:nvSpPr>
        <p:spPr bwMode="auto">
          <a:xfrm>
            <a:off x="714348" y="285750"/>
            <a:ext cx="7572402" cy="13239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Определение резус принадлежности донора</a:t>
            </a:r>
          </a:p>
        </p:txBody>
      </p:sp>
      <p:pic>
        <p:nvPicPr>
          <p:cNvPr id="8" name="Picture 2" descr="https://ds04.infourok.ru/uploads/ex/0257/0004e456-cf6af133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5"/>
            <a:ext cx="8286808" cy="621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dirty="0"/>
              <a:t>Система АВО</a:t>
            </a:r>
          </a:p>
        </p:txBody>
      </p:sp>
      <p:sp>
        <p:nvSpPr>
          <p:cNvPr id="120834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2362200"/>
            <a:ext cx="7694613" cy="4306888"/>
          </a:xfrm>
        </p:spPr>
        <p:txBody>
          <a:bodyPr/>
          <a:lstStyle/>
          <a:p>
            <a:pPr eaLnBrk="1" hangingPunct="1"/>
            <a:r>
              <a:rPr lang="ru-RU" sz="6000" b="1">
                <a:cs typeface="Arial" charset="0"/>
              </a:rPr>
              <a:t>0(</a:t>
            </a:r>
            <a:r>
              <a:rPr lang="en-US" sz="6000" b="1">
                <a:cs typeface="Arial" charset="0"/>
              </a:rPr>
              <a:t>I</a:t>
            </a:r>
            <a:r>
              <a:rPr lang="ru-RU" sz="6000" b="1"/>
              <a:t>)</a:t>
            </a:r>
            <a:r>
              <a:rPr lang="el-GR" sz="6000" b="1"/>
              <a:t>αβ</a:t>
            </a:r>
            <a:endParaRPr lang="en-US" sz="6000" b="1"/>
          </a:p>
          <a:p>
            <a:pPr eaLnBrk="1" hangingPunct="1"/>
            <a:r>
              <a:rPr lang="ru-RU" sz="6000" b="1">
                <a:cs typeface="Arial" charset="0"/>
              </a:rPr>
              <a:t>А</a:t>
            </a:r>
            <a:r>
              <a:rPr lang="ru-RU" sz="6000" b="1"/>
              <a:t>(</a:t>
            </a:r>
            <a:r>
              <a:rPr lang="en-US" sz="6000" b="1"/>
              <a:t>II</a:t>
            </a:r>
            <a:r>
              <a:rPr lang="ru-RU" sz="6000" b="1"/>
              <a:t>)</a:t>
            </a:r>
            <a:r>
              <a:rPr lang="el-GR" sz="6000" b="1"/>
              <a:t>β</a:t>
            </a:r>
            <a:endParaRPr lang="en-US" sz="6000" b="1"/>
          </a:p>
          <a:p>
            <a:pPr eaLnBrk="1" hangingPunct="1"/>
            <a:r>
              <a:rPr lang="ru-RU" sz="6000" b="1">
                <a:cs typeface="Arial" charset="0"/>
              </a:rPr>
              <a:t>В</a:t>
            </a:r>
            <a:r>
              <a:rPr lang="ru-RU" sz="6000" b="1"/>
              <a:t>(</a:t>
            </a:r>
            <a:r>
              <a:rPr lang="en-US" sz="6000" b="1"/>
              <a:t>III</a:t>
            </a:r>
            <a:r>
              <a:rPr lang="ru-RU" sz="6000" b="1"/>
              <a:t>)</a:t>
            </a:r>
            <a:r>
              <a:rPr lang="el-GR" sz="6000" b="1"/>
              <a:t>α</a:t>
            </a:r>
            <a:endParaRPr lang="en-US" sz="6000" b="1"/>
          </a:p>
          <a:p>
            <a:pPr eaLnBrk="1" hangingPunct="1"/>
            <a:r>
              <a:rPr lang="ru-RU" sz="6000" b="1">
                <a:cs typeface="Arial" charset="0"/>
              </a:rPr>
              <a:t>АВ</a:t>
            </a:r>
            <a:r>
              <a:rPr lang="ru-RU" sz="6000" b="1"/>
              <a:t>(</a:t>
            </a:r>
            <a:r>
              <a:rPr lang="en-US" sz="6000" b="1"/>
              <a:t>IV</a:t>
            </a:r>
            <a:r>
              <a:rPr lang="ru-RU" sz="6000" b="1"/>
              <a:t>)о</a:t>
            </a:r>
            <a:endParaRPr lang="en-US" sz="6000" b="1"/>
          </a:p>
          <a:p>
            <a:pPr eaLnBrk="1" hangingPunct="1">
              <a:buFontTx/>
              <a:buNone/>
            </a:pPr>
            <a:endParaRPr lang="ru-RU" sz="4800"/>
          </a:p>
          <a:p>
            <a:pPr eaLnBrk="1" hangingPunct="1">
              <a:buFontTx/>
              <a:buNone/>
            </a:pPr>
            <a:endParaRPr lang="ru-RU" sz="4800"/>
          </a:p>
          <a:p>
            <a:pPr eaLnBrk="1" hangingPunct="1">
              <a:buFont typeface="Wingdings" pitchFamily="2" charset="2"/>
              <a:buNone/>
            </a:pPr>
            <a:endParaRPr lang="ru-RU" sz="4800"/>
          </a:p>
          <a:p>
            <a:pPr eaLnBrk="1" hangingPunct="1">
              <a:buFontTx/>
              <a:buNone/>
            </a:pPr>
            <a:endParaRPr lang="ru-RU"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 eaLnBrk="1" hangingPunct="1"/>
            <a:r>
              <a:rPr lang="ru-RU" sz="4300" dirty="0"/>
              <a:t>Антигенные системы крови человека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4805362"/>
          </a:xfrm>
          <a:solidFill>
            <a:srgbClr val="FFFF99"/>
          </a:solidFill>
        </p:spPr>
        <p:txBody>
          <a:bodyPr/>
          <a:lstStyle/>
          <a:p>
            <a:pPr eaLnBrk="1" hangingPunct="1"/>
            <a:r>
              <a:rPr lang="ru-RU" sz="3600" b="1" dirty="0"/>
              <a:t>Всего 75 систем</a:t>
            </a:r>
          </a:p>
          <a:p>
            <a:pPr eaLnBrk="1" hangingPunct="1"/>
            <a:r>
              <a:rPr lang="ru-RU" sz="3600" b="1" dirty="0"/>
              <a:t>Имеют клиническое значение 29</a:t>
            </a:r>
          </a:p>
          <a:p>
            <a:pPr eaLnBrk="1" hangingPunct="1"/>
            <a:r>
              <a:rPr lang="ru-RU" sz="3600" b="1" dirty="0"/>
              <a:t>Наиболее значимы 14 систем: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3600" b="1" dirty="0"/>
              <a:t>  АВО, </a:t>
            </a:r>
            <a:r>
              <a:rPr lang="en-US" sz="3600" b="1" dirty="0"/>
              <a:t>Rh</a:t>
            </a:r>
            <a:r>
              <a:rPr lang="ru-RU" sz="3600" b="1" dirty="0"/>
              <a:t>-</a:t>
            </a:r>
            <a:r>
              <a:rPr lang="en-US" sz="3600" b="1" dirty="0" err="1"/>
              <a:t>Hr</a:t>
            </a:r>
            <a:r>
              <a:rPr lang="ru-RU" sz="3600" b="1" dirty="0"/>
              <a:t>, </a:t>
            </a:r>
            <a:r>
              <a:rPr lang="en-US" sz="3600" b="1" dirty="0" err="1"/>
              <a:t>Kell</a:t>
            </a:r>
            <a:r>
              <a:rPr lang="ru-RU" sz="3600" b="1" dirty="0"/>
              <a:t>-</a:t>
            </a:r>
            <a:r>
              <a:rPr lang="en-US" sz="3600" b="1" dirty="0" err="1"/>
              <a:t>Gellano</a:t>
            </a:r>
            <a:r>
              <a:rPr lang="ru-RU" sz="3600" b="1" dirty="0"/>
              <a:t>, </a:t>
            </a:r>
            <a:r>
              <a:rPr lang="en-US" sz="3600" b="1" dirty="0" err="1"/>
              <a:t>Daffi</a:t>
            </a:r>
            <a:r>
              <a:rPr lang="ru-RU" sz="3600" b="1" dirty="0"/>
              <a:t>, </a:t>
            </a:r>
            <a:r>
              <a:rPr lang="en-US" sz="3600" b="1" dirty="0"/>
              <a:t>Kidd</a:t>
            </a:r>
            <a:r>
              <a:rPr lang="ru-RU" sz="3600" b="1" dirty="0"/>
              <a:t>, </a:t>
            </a:r>
            <a:r>
              <a:rPr lang="en-US" sz="3600" b="1" dirty="0"/>
              <a:t>Lewis</a:t>
            </a:r>
            <a:r>
              <a:rPr lang="ru-RU" sz="3600" b="1" dirty="0"/>
              <a:t> (Льюис), </a:t>
            </a:r>
            <a:r>
              <a:rPr lang="en-US" sz="3600" b="1" dirty="0"/>
              <a:t>MNSs</a:t>
            </a:r>
            <a:r>
              <a:rPr lang="ru-RU" sz="3600" b="1" dirty="0"/>
              <a:t>, </a:t>
            </a:r>
            <a:r>
              <a:rPr lang="en-US" sz="3600" b="1" dirty="0"/>
              <a:t>Lutheran</a:t>
            </a:r>
            <a:r>
              <a:rPr lang="ru-RU" sz="3600" b="1" dirty="0"/>
              <a:t>, Р</a:t>
            </a:r>
            <a:r>
              <a:rPr lang="en-US" sz="3600" b="1" dirty="0"/>
              <a:t>p</a:t>
            </a:r>
            <a:r>
              <a:rPr lang="ru-RU" sz="3600" b="1" dirty="0"/>
              <a:t>, </a:t>
            </a:r>
            <a:r>
              <a:rPr lang="en-US" sz="3600" b="1" dirty="0" err="1"/>
              <a:t>Auberqer</a:t>
            </a:r>
            <a:r>
              <a:rPr lang="ru-RU" sz="3600" b="1" dirty="0"/>
              <a:t>, </a:t>
            </a:r>
            <a:r>
              <a:rPr lang="en-US" sz="3600" b="1" dirty="0" err="1"/>
              <a:t>Dieqo</a:t>
            </a:r>
            <a:r>
              <a:rPr lang="ru-RU" sz="3600" b="1" dirty="0"/>
              <a:t>, </a:t>
            </a:r>
            <a:r>
              <a:rPr lang="en-US" sz="3600" b="1" dirty="0" err="1"/>
              <a:t>Dombrok</a:t>
            </a:r>
            <a:r>
              <a:rPr lang="ru-RU" sz="3600" b="1" dirty="0"/>
              <a:t>, </a:t>
            </a:r>
            <a:r>
              <a:rPr lang="en-US" sz="3600" b="1" dirty="0"/>
              <a:t>Colton</a:t>
            </a:r>
            <a:r>
              <a:rPr lang="ru-RU" sz="3600" b="1" dirty="0"/>
              <a:t>, </a:t>
            </a:r>
            <a:r>
              <a:rPr lang="en-US" sz="3600" b="1" dirty="0" err="1"/>
              <a:t>Scianna</a:t>
            </a:r>
            <a:r>
              <a:rPr lang="ru-RU" sz="3600" b="1" dirty="0"/>
              <a:t>, и др. </a:t>
            </a:r>
          </a:p>
          <a:p>
            <a:pPr eaLnBrk="1" hangingPunct="1"/>
            <a:endParaRPr lang="ru-RU" sz="3600" b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1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|1|1.9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Идея">
  <a:themeElements>
    <a:clrScheme name="Идея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rketing Plan">
  <a:themeElements>
    <a:clrScheme name="Marketing Plan 1">
      <a:dk1>
        <a:srgbClr val="336699"/>
      </a:dk1>
      <a:lt1>
        <a:srgbClr val="FFFFFF"/>
      </a:lt1>
      <a:dk2>
        <a:srgbClr val="0066FF"/>
      </a:dk2>
      <a:lt2>
        <a:srgbClr val="AFB5D2"/>
      </a:lt2>
      <a:accent1>
        <a:srgbClr val="66CCFF"/>
      </a:accent1>
      <a:accent2>
        <a:srgbClr val="99FFCC"/>
      </a:accent2>
      <a:accent3>
        <a:srgbClr val="FFFFFF"/>
      </a:accent3>
      <a:accent4>
        <a:srgbClr val="2A5682"/>
      </a:accent4>
      <a:accent5>
        <a:srgbClr val="B8E2FF"/>
      </a:accent5>
      <a:accent6>
        <a:srgbClr val="8AE7B9"/>
      </a:accent6>
      <a:hlink>
        <a:srgbClr val="FF99FF"/>
      </a:hlink>
      <a:folHlink>
        <a:srgbClr val="CCCCFF"/>
      </a:folHlink>
    </a:clrScheme>
    <a:fontScheme name="Marketing Pla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rketing Plan 1">
        <a:dk1>
          <a:srgbClr val="336699"/>
        </a:dk1>
        <a:lt1>
          <a:srgbClr val="FFFFFF"/>
        </a:lt1>
        <a:dk2>
          <a:srgbClr val="0066FF"/>
        </a:dk2>
        <a:lt2>
          <a:srgbClr val="AFB5D2"/>
        </a:lt2>
        <a:accent1>
          <a:srgbClr val="66CCFF"/>
        </a:accent1>
        <a:accent2>
          <a:srgbClr val="99FFCC"/>
        </a:accent2>
        <a:accent3>
          <a:srgbClr val="FFFFFF"/>
        </a:accent3>
        <a:accent4>
          <a:srgbClr val="2A5682"/>
        </a:accent4>
        <a:accent5>
          <a:srgbClr val="B8E2FF"/>
        </a:accent5>
        <a:accent6>
          <a:srgbClr val="8AE7B9"/>
        </a:accent6>
        <a:hlink>
          <a:srgbClr val="FF99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2">
        <a:dk1>
          <a:srgbClr val="003366"/>
        </a:dk1>
        <a:lt1>
          <a:srgbClr val="CCECFF"/>
        </a:lt1>
        <a:dk2>
          <a:srgbClr val="4B3384"/>
        </a:dk2>
        <a:lt2>
          <a:srgbClr val="849CBB"/>
        </a:lt2>
        <a:accent1>
          <a:srgbClr val="90DBFF"/>
        </a:accent1>
        <a:accent2>
          <a:srgbClr val="99FFCC"/>
        </a:accent2>
        <a:accent3>
          <a:srgbClr val="E2F4FF"/>
        </a:accent3>
        <a:accent4>
          <a:srgbClr val="002A56"/>
        </a:accent4>
        <a:accent5>
          <a:srgbClr val="C6EAFF"/>
        </a:accent5>
        <a:accent6>
          <a:srgbClr val="8AE7B9"/>
        </a:accent6>
        <a:hlink>
          <a:srgbClr val="DFC0FF"/>
        </a:hlink>
        <a:folHlink>
          <a:srgbClr val="6DC5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keting Pla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2354</TotalTime>
  <Words>1919</Words>
  <Application>Microsoft Office PowerPoint</Application>
  <PresentationFormat>Экран (4:3)</PresentationFormat>
  <Paragraphs>415</Paragraphs>
  <Slides>72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91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Вершина горы</vt:lpstr>
      <vt:lpstr>Капсулы</vt:lpstr>
      <vt:lpstr>Идея</vt:lpstr>
      <vt:lpstr>Сеть</vt:lpstr>
      <vt:lpstr>Marketing Plan</vt:lpstr>
      <vt:lpstr>План</vt:lpstr>
      <vt:lpstr>Аспект</vt:lpstr>
      <vt:lpstr>1_Аспект</vt:lpstr>
      <vt:lpstr>Тема Office</vt:lpstr>
      <vt:lpstr>Солнцестояние</vt:lpstr>
      <vt:lpstr>Worksheet</vt:lpstr>
      <vt:lpstr>Определение групп крови  профессор П. П. Курлаев 2020 г</vt:lpstr>
      <vt:lpstr>Презентация PowerPoint</vt:lpstr>
      <vt:lpstr>Презентация PowerPoint</vt:lpstr>
      <vt:lpstr>Презентация PowerPoint</vt:lpstr>
      <vt:lpstr>Презентация PowerPoint</vt:lpstr>
      <vt:lpstr>Донорство -добровольное</vt:lpstr>
      <vt:lpstr>Система АВО</vt:lpstr>
      <vt:lpstr>Система АВО</vt:lpstr>
      <vt:lpstr>Антигенные системы крови человека</vt:lpstr>
      <vt:lpstr>Свойства агглютиногенов - углеводно-белковые комплексы</vt:lpstr>
      <vt:lpstr>Иммуногенность</vt:lpstr>
      <vt:lpstr>Специфичность</vt:lpstr>
      <vt:lpstr>Подгруппы крови в системе АВ0</vt:lpstr>
      <vt:lpstr>Соотношение Агглютининогенов А </vt:lpstr>
      <vt:lpstr>Агглютинины (Ϫ –глобулины)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агглютинации эритроцитов полными агглютининами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Титр сыворотки</vt:lpstr>
      <vt:lpstr>Презентация PowerPoint</vt:lpstr>
      <vt:lpstr>Понятие об экстраагглютининах</vt:lpstr>
      <vt:lpstr>Понятие об экстраагглютининах</vt:lpstr>
      <vt:lpstr>Понятие об экстраагглютининах</vt:lpstr>
      <vt:lpstr>Определение групп крови</vt:lpstr>
      <vt:lpstr>ЦОЛИклоны (моноклональные антитела)</vt:lpstr>
      <vt:lpstr>Определение групп крови по ЦОЛИклонам</vt:lpstr>
      <vt:lpstr>Определение групп крови по ЦОЛИклонам</vt:lpstr>
      <vt:lpstr>Определение групп крови по ЦОЛИклонам</vt:lpstr>
      <vt:lpstr>Определение групп крови по ЦОЛИклонам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Два рода ошибок при определении групповой принадлежности крови</vt:lpstr>
      <vt:lpstr>Редкие группы крови системы АВО</vt:lpstr>
      <vt:lpstr>Кровяные химеры</vt:lpstr>
      <vt:lpstr>Совместимость групп крови  по правилу Оттенберга</vt:lpstr>
      <vt:lpstr>Прямое правило Оттенберга </vt:lpstr>
      <vt:lpstr>Обратное правило Оттенберга</vt:lpstr>
      <vt:lpstr>Совместимость групп крови  по правилу Оттенберга</vt:lpstr>
      <vt:lpstr>Опасный универсальный донор</vt:lpstr>
      <vt:lpstr>Опасный универсальный донор</vt:lpstr>
      <vt:lpstr>Презентация PowerPoint</vt:lpstr>
      <vt:lpstr>Презентация PowerPoint</vt:lpstr>
      <vt:lpstr>Презентация PowerPoint</vt:lpstr>
      <vt:lpstr>Презентация PowerPoint</vt:lpstr>
      <vt:lpstr>Донор</vt:lpstr>
      <vt:lpstr>Пути иммунизации по резус фактору </vt:lpstr>
      <vt:lpstr>Презентация PowerPoint</vt:lpstr>
      <vt:lpstr>Определение резус принадлежности реципиента</vt:lpstr>
      <vt:lpstr>Определение резус принадлежности реципиента</vt:lpstr>
      <vt:lpstr>Определение резус принадлежности донора</vt:lpstr>
      <vt:lpstr>Определение резус принадлежности донора</vt:lpstr>
      <vt:lpstr>Определение резус принадлежности донора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ППК</dc:creator>
  <cp:lastModifiedBy>Петр Курлаев</cp:lastModifiedBy>
  <cp:revision>121</cp:revision>
  <dcterms:created xsi:type="dcterms:W3CDTF">1601-01-01T00:00:00Z</dcterms:created>
  <dcterms:modified xsi:type="dcterms:W3CDTF">2021-10-27T07:48:35Z</dcterms:modified>
</cp:coreProperties>
</file>